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3" r:id="rId4"/>
    <p:sldId id="258" r:id="rId5"/>
    <p:sldId id="274" r:id="rId6"/>
    <p:sldId id="261" r:id="rId7"/>
    <p:sldId id="276" r:id="rId8"/>
    <p:sldId id="277" r:id="rId9"/>
    <p:sldId id="278" r:id="rId10"/>
    <p:sldId id="260" r:id="rId11"/>
    <p:sldId id="279" r:id="rId12"/>
    <p:sldId id="280" r:id="rId13"/>
  </p:sldIdLst>
  <p:sldSz cx="12192000" cy="6858000"/>
  <p:notesSz cx="6858000" cy="9144000"/>
  <p:embeddedFontLst>
    <p:embeddedFont>
      <p:font typeface="DX하늘구름" panose="02020600000000000000" pitchFamily="18" charset="-127"/>
      <p:regular r:id="rId14"/>
    </p:embeddedFont>
    <p:embeddedFont>
      <p:font typeface="Noto Sans CJK KR Regular" panose="020B0500000000000000" pitchFamily="34" charset="-127"/>
      <p:regular r:id="rId15"/>
    </p:embeddedFont>
    <p:embeddedFont>
      <p:font typeface="나눔고딕코딩" panose="020D0009000000000000" pitchFamily="49" charset="-127"/>
      <p:regular r:id="rId16"/>
      <p:bold r:id="rId17"/>
    </p:embeddedFont>
    <p:embeddedFont>
      <p:font typeface="나눔명조" panose="02020603020101020101" pitchFamily="18" charset="-127"/>
      <p:regular r:id="rId18"/>
      <p:bold r:id="rId19"/>
    </p:embeddedFont>
    <p:embeddedFont>
      <p:font typeface="나눔스퀘어 Bold" panose="020B0600000101010101" pitchFamily="50" charset="-127"/>
      <p:bold r:id="rId20"/>
    </p:embeddedFont>
    <p:embeddedFont>
      <p:font typeface="나눔스퀘어 ExtraBold" panose="020B0600000101010101" pitchFamily="50" charset="-127"/>
      <p:bold r:id="rId21"/>
    </p:embeddedFont>
    <p:embeddedFont>
      <p:font typeface="나눔스퀘어 Light" panose="020B0600000101010101" pitchFamily="50" charset="-127"/>
      <p:regular r:id="rId22"/>
    </p:embeddedFont>
    <p:embeddedFont>
      <p:font typeface="나눔스퀘어_ac" panose="020B0600000101010101" pitchFamily="50" charset="-127"/>
      <p:regular r:id="rId23"/>
    </p:embeddedFont>
    <p:embeddedFont>
      <p:font typeface="나눔스퀘어_ac ExtraBold" panose="020B0600000101010101" pitchFamily="50" charset="-127"/>
      <p:bold r:id="rId24"/>
    </p:embeddedFont>
    <p:embeddedFont>
      <p:font typeface="나눔스퀘어_ac Light" panose="020B0600000101010101" pitchFamily="50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493A"/>
    <a:srgbClr val="93A49C"/>
    <a:srgbClr val="FFFFFF"/>
    <a:srgbClr val="E1EFEA"/>
    <a:srgbClr val="AFD5C7"/>
    <a:srgbClr val="DBDDDC"/>
    <a:srgbClr val="396959"/>
    <a:srgbClr val="85BDAA"/>
    <a:srgbClr val="F0F0F0"/>
    <a:srgbClr val="6678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8AB28-82CF-4C2C-A2DB-5436A68FD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8656E88-CE01-4E25-8927-F27B6D19C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98B692-4F3C-4CCA-91AF-2BAEE7C8A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2D6177-7B29-4E23-A7CB-6D00D04FF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912691-2A22-4B6C-8E01-A0939DB4C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581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7F549-C5D3-427F-A8B3-03DC20C1E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90554A-4420-4ECE-B264-87279948A4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EC1356-A351-44BA-9371-294ED3B97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4AE9C3-6007-4915-B626-66D19789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EDF6E9-33B0-47D3-8CA8-7BB60D9F7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83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6755823-B090-4D6C-9176-48C6A22A23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B3A2B5-9933-4B7A-B029-A86F571E3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7CBA79-F457-4362-887A-80AE1138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A126E7-50D2-4B33-BA24-0ED5E4D7F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B0BB0-8F74-4CA1-AA27-07DF61572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9196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8DCE29-C57C-4DCC-9939-8C85E7965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1E154E-C317-41B4-903F-F371F63F9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B44802-AF96-4631-931C-9F8644B03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B37D7C-C6C9-49DE-A677-7A419250D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138B9B-91F4-4BB3-8CF0-43FE6A3FF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387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C8724-FEC1-4AA7-8323-2117E0369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0686D2-8C70-43A9-9CD7-4E63C782C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7BDB51-7BF4-4CA6-8039-CBA194780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24B2A5-9FC0-4562-9FAD-3147EBC84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64CF73-1D2B-48A2-B953-E34D0FCE1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46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3C2B25-8C8F-4CA9-BD18-4EC7B9787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B024E7-F39F-425E-B89A-9EAE71ACBB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74EA5B-B731-44C1-8D9B-9F81DCBCE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C8751F-51D6-4E48-9364-E18EF53F7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25A9C8-B895-4625-9E43-8194CC26D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78C41E-5355-4461-B543-001236237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948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E65EFC-CD32-4C30-B566-6F37CBEB9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E8BA08-530D-46DB-970E-13E7C4B79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6A0F14-3DFB-400C-B901-54D2E19000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36776DF-0451-4B60-9482-1BE11F43A9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4AF450-DA8D-44EC-8AEC-8FA2FE8EA7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B3EA0B-D744-4D21-8D8A-5E4658B39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E785C5-7AC0-4E3B-86B3-5CB316FA9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0C2FE64-E9C6-4169-BBA6-E8256E742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973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F02BAA-AD71-48AC-A70C-AE684F6C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E3DA8F-5BC5-43DF-A823-1F8AB306A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8D338EE-ECED-498D-B761-4789D576C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213401-5145-4B9E-85C6-C116C4BE5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775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C42CAC-7776-4607-9424-C8A02E2B1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D96C80B-C56D-4FE5-B83A-E0B148CD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D58AFE-8884-48B8-B9F4-CE8A47A8F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0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8D1C47-EA8C-4222-8BDA-B60070D13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3A052F-91DE-43A4-9AE0-8CE86C6A4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E7B62F-D9FD-4F62-B2CA-AFC52C058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840806-C825-4C4E-A2C1-F91A98668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852152-543D-4F45-904B-2AA6EA107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1B1153-A51A-47ED-AFA1-E9DA94756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523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6E3087-D873-475B-91A6-FD455D5A8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83E0715-E136-48D5-8D88-4E8F61830C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9FB4F9-F9E4-4A40-9A74-C43AF95B25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AD72C8-5A39-4398-8D8E-00E0CC94D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6DC668-1C45-4642-9B98-AA712CB4F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A28E9A-750D-4442-8BBC-AE522ED9F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50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132F9A2-702A-49BB-8B1D-CC1D7AFC9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08C9A9-46B6-4013-B03F-2D6D0B898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176C1E-33B7-4F52-9E98-127E3FE73A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C435D-8837-4BC4-B517-E594D30070D0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D1A7C4-962D-47F8-A74C-7C4D6A682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D580EC-3965-4201-9482-B3D0F9540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17941-6601-41C5-8E76-4CDEE4628D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7051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ibm.com/articles/l-async/" TargetMode="External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van-moon.github.io/2019/09/19/sync-async-blocking-non-blocking/" TargetMode="External"/><Relationship Id="rId2" Type="http://schemas.openxmlformats.org/officeDocument/2006/relationships/hyperlink" Target="https://homoefficio.github.io/2017/02/19/Blocking-NonBlocking-Synchronous-Asynchronous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usma.github.io/2019/04/17/blocking-and-synchronous.html" TargetMode="External"/><Relationship Id="rId5" Type="http://schemas.openxmlformats.org/officeDocument/2006/relationships/hyperlink" Target="https://developer.ibm.com/articles/l-async/" TargetMode="External"/><Relationship Id="rId4" Type="http://schemas.openxmlformats.org/officeDocument/2006/relationships/hyperlink" Target="https://velog.io/@nittre/%EB%B8%94%EB%A1%9C%ED%82%B9-Vs.-%EB%85%BC%EB%B8%94%EB%A1%9C%ED%82%B9-%EB%8F%99%EA%B8%B0-Vs.-%EB%B9%84%EB%8F%99%EA%B8%B0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7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7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7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7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49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9797DE4-C9F7-48D2-990B-4E7DF51F9FE5}"/>
              </a:ext>
            </a:extLst>
          </p:cNvPr>
          <p:cNvSpPr txBox="1"/>
          <p:nvPr/>
        </p:nvSpPr>
        <p:spPr>
          <a:xfrm>
            <a:off x="4476000" y="2619000"/>
            <a:ext cx="3240000" cy="2020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0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블록</a:t>
            </a:r>
            <a:r>
              <a:rPr lang="ko-KR" altLang="en-US" sz="5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5000" dirty="0" err="1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논블록</a:t>
            </a:r>
            <a:endParaRPr lang="en-US" altLang="ko-KR" sz="50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/>
            <a:r>
              <a:rPr lang="ko-KR" altLang="en-US" sz="5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동기</a:t>
            </a:r>
            <a:r>
              <a:rPr lang="ko-KR" altLang="en-US" sz="50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50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비동기</a:t>
            </a:r>
            <a:endParaRPr lang="en-US" altLang="ko-KR" sz="50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>
              <a:lnSpc>
                <a:spcPct val="2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시스템프로그래밍 </a:t>
            </a:r>
            <a:r>
              <a:rPr lang="en-US" altLang="ko-KR" sz="1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2018541013</a:t>
            </a:r>
            <a:r>
              <a:rPr lang="ko-KR" altLang="en-US" sz="1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김예진</a:t>
            </a:r>
            <a:endParaRPr lang="en-US" altLang="ko-KR" sz="12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E4B3BF-9FBB-4230-BDDC-DAA28A589859}"/>
              </a:ext>
            </a:extLst>
          </p:cNvPr>
          <p:cNvSpPr txBox="1"/>
          <p:nvPr/>
        </p:nvSpPr>
        <p:spPr>
          <a:xfrm>
            <a:off x="-406399" y="5000400"/>
            <a:ext cx="1247832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0" i="1" dirty="0">
                <a:ln>
                  <a:solidFill>
                    <a:schemeClr val="bg1"/>
                  </a:solidFill>
                </a:ln>
                <a:noFill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Synchronous</a:t>
            </a:r>
            <a:endParaRPr lang="ko-KR" altLang="en-US" sz="13000" i="1" dirty="0">
              <a:ln>
                <a:solidFill>
                  <a:schemeClr val="bg1"/>
                </a:solidFill>
              </a:ln>
              <a:noFill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EECB6D-064F-43C3-BFAF-3B2E7EAF08BF}"/>
              </a:ext>
            </a:extLst>
          </p:cNvPr>
          <p:cNvSpPr txBox="1"/>
          <p:nvPr/>
        </p:nvSpPr>
        <p:spPr>
          <a:xfrm>
            <a:off x="2209672" y="1406858"/>
            <a:ext cx="30273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i="1" dirty="0">
                <a:ln>
                  <a:solidFill>
                    <a:schemeClr val="bg1"/>
                  </a:solidFill>
                </a:ln>
                <a:noFill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Block</a:t>
            </a:r>
            <a:endParaRPr lang="ko-KR" altLang="en-US" sz="8000" i="1" dirty="0">
              <a:ln>
                <a:solidFill>
                  <a:schemeClr val="bg1"/>
                </a:solidFill>
              </a:ln>
              <a:noFill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384DDC-A5C1-4977-B0BB-AC751983F363}"/>
              </a:ext>
            </a:extLst>
          </p:cNvPr>
          <p:cNvSpPr txBox="1"/>
          <p:nvPr/>
        </p:nvSpPr>
        <p:spPr>
          <a:xfrm>
            <a:off x="3482108" y="-156348"/>
            <a:ext cx="904240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Non</a:t>
            </a:r>
            <a:r>
              <a:rPr lang="en-US" altLang="ko-KR" sz="13000" i="1" dirty="0">
                <a:ln>
                  <a:solidFill>
                    <a:schemeClr val="bg1"/>
                  </a:solidFill>
                </a:ln>
                <a:noFill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-Block</a:t>
            </a:r>
            <a:endParaRPr lang="ko-KR" altLang="en-US" sz="13000" i="1" dirty="0">
              <a:ln>
                <a:solidFill>
                  <a:schemeClr val="bg1"/>
                </a:solidFill>
              </a:ln>
              <a:noFill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3E6108-F6FF-4358-B98D-B778A2419DF2}"/>
              </a:ext>
            </a:extLst>
          </p:cNvPr>
          <p:cNvSpPr txBox="1"/>
          <p:nvPr/>
        </p:nvSpPr>
        <p:spPr>
          <a:xfrm>
            <a:off x="5832765" y="4476441"/>
            <a:ext cx="63592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0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</a:t>
            </a:r>
            <a:r>
              <a:rPr lang="en-US" altLang="ko-KR" sz="7000" i="1" dirty="0">
                <a:ln>
                  <a:solidFill>
                    <a:schemeClr val="bg1"/>
                  </a:solidFill>
                </a:ln>
                <a:noFill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synchronous</a:t>
            </a:r>
            <a:endParaRPr lang="ko-KR" altLang="en-US" sz="7000" i="1" dirty="0">
              <a:ln>
                <a:solidFill>
                  <a:schemeClr val="bg1"/>
                </a:solidFill>
              </a:ln>
              <a:noFill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822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ED153BA-67D2-4064-A867-7EFD99F08E60}"/>
              </a:ext>
            </a:extLst>
          </p:cNvPr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46826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F45AC6C-039A-42C7-A712-C8B832B32AF7}"/>
              </a:ext>
            </a:extLst>
          </p:cNvPr>
          <p:cNvGrpSpPr>
            <a:grpSpLocks noChangeAspect="1"/>
          </p:cNvGrpSpPr>
          <p:nvPr/>
        </p:nvGrpSpPr>
        <p:grpSpPr>
          <a:xfrm>
            <a:off x="515330" y="2054927"/>
            <a:ext cx="5760000" cy="2868920"/>
            <a:chOff x="2586000" y="1719000"/>
            <a:chExt cx="7172400" cy="3572400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77B5310E-E20C-487A-944D-85E51F1D0A28}"/>
                </a:ext>
              </a:extLst>
            </p:cNvPr>
            <p:cNvSpPr/>
            <p:nvPr/>
          </p:nvSpPr>
          <p:spPr>
            <a:xfrm>
              <a:off x="2738400" y="1871400"/>
              <a:ext cx="7020000" cy="3420000"/>
            </a:xfrm>
            <a:prstGeom prst="roundRect">
              <a:avLst>
                <a:gd name="adj" fmla="val 50000"/>
              </a:avLst>
            </a:prstGeom>
            <a:solidFill>
              <a:srgbClr val="28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2B6FB166-50D6-4A04-824A-7502734B2B7D}"/>
                </a:ext>
              </a:extLst>
            </p:cNvPr>
            <p:cNvSpPr/>
            <p:nvPr/>
          </p:nvSpPr>
          <p:spPr>
            <a:xfrm>
              <a:off x="2586000" y="1719000"/>
              <a:ext cx="7020000" cy="3420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28E79E7-1E08-4357-A85B-48E6A4DF6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5737" y="1826982"/>
              <a:ext cx="5400000" cy="3147669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9B46CD9-453E-4EA5-A095-39EADDD38D48}"/>
              </a:ext>
            </a:extLst>
          </p:cNvPr>
          <p:cNvSpPr txBox="1"/>
          <p:nvPr/>
        </p:nvSpPr>
        <p:spPr>
          <a:xfrm>
            <a:off x="1799249" y="5046236"/>
            <a:ext cx="30697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28493A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https://developer.ibm.com/articles/l-async/</a:t>
            </a:r>
            <a:endParaRPr lang="en-US" altLang="ko-KR" sz="1000" dirty="0">
              <a:solidFill>
                <a:srgbClr val="28493A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63D979-D511-4954-AE8C-A358147D6877}"/>
              </a:ext>
            </a:extLst>
          </p:cNvPr>
          <p:cNvSpPr txBox="1"/>
          <p:nvPr/>
        </p:nvSpPr>
        <p:spPr>
          <a:xfrm>
            <a:off x="4500880" y="487918"/>
            <a:ext cx="319024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solidFill>
                  <a:srgbClr val="28493A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Conclusion</a:t>
            </a:r>
            <a:endParaRPr lang="ko-KR" altLang="en-US" sz="4500" b="1" dirty="0">
              <a:solidFill>
                <a:srgbClr val="28493A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9B0C6E3-2CAB-4363-B94B-73E058CD4875}"/>
              </a:ext>
            </a:extLst>
          </p:cNvPr>
          <p:cNvCxnSpPr>
            <a:cxnSpLocks/>
          </p:cNvCxnSpPr>
          <p:nvPr/>
        </p:nvCxnSpPr>
        <p:spPr>
          <a:xfrm>
            <a:off x="0" y="393303"/>
            <a:ext cx="10800000" cy="0"/>
          </a:xfrm>
          <a:prstGeom prst="line">
            <a:avLst/>
          </a:prstGeom>
          <a:ln w="25400">
            <a:solidFill>
              <a:srgbClr val="284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082877C-0609-49CB-B8E9-E25741470200}"/>
              </a:ext>
            </a:extLst>
          </p:cNvPr>
          <p:cNvCxnSpPr>
            <a:cxnSpLocks/>
          </p:cNvCxnSpPr>
          <p:nvPr/>
        </p:nvCxnSpPr>
        <p:spPr>
          <a:xfrm>
            <a:off x="1392000" y="6464697"/>
            <a:ext cx="10800000" cy="0"/>
          </a:xfrm>
          <a:prstGeom prst="line">
            <a:avLst/>
          </a:prstGeom>
          <a:ln w="25400">
            <a:solidFill>
              <a:srgbClr val="284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F5867F0-03BC-4587-8364-9250D1B3D70C}"/>
              </a:ext>
            </a:extLst>
          </p:cNvPr>
          <p:cNvSpPr/>
          <p:nvPr/>
        </p:nvSpPr>
        <p:spPr>
          <a:xfrm>
            <a:off x="6792000" y="1629000"/>
            <a:ext cx="4320000" cy="3600000"/>
          </a:xfrm>
          <a:prstGeom prst="rect">
            <a:avLst/>
          </a:prstGeom>
          <a:solidFill>
            <a:srgbClr val="2849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93F7D5C-B75A-488B-86AC-6BEB59B9942E}"/>
              </a:ext>
            </a:extLst>
          </p:cNvPr>
          <p:cNvSpPr/>
          <p:nvPr/>
        </p:nvSpPr>
        <p:spPr>
          <a:xfrm rot="20127318">
            <a:off x="8637289" y="1378934"/>
            <a:ext cx="1061976" cy="442801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925FAC-3E34-46B8-B5FF-3B79689F017E}"/>
              </a:ext>
            </a:extLst>
          </p:cNvPr>
          <p:cNvSpPr txBox="1"/>
          <p:nvPr/>
        </p:nvSpPr>
        <p:spPr>
          <a:xfrm>
            <a:off x="7094509" y="1906201"/>
            <a:ext cx="371498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블록 </a:t>
            </a:r>
            <a:r>
              <a:rPr lang="en-US" altLang="ko-KR" sz="2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25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논블록</a:t>
            </a:r>
            <a:endParaRPr lang="en-US" altLang="ko-KR" sz="2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작업대상이 </a:t>
            </a:r>
            <a:r>
              <a:rPr lang="en-US" altLang="ko-KR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 이상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프로세스의 유휴상태에 대한 개념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endParaRPr lang="en-US" altLang="ko-KR" sz="25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동기 </a:t>
            </a:r>
            <a:r>
              <a:rPr lang="en-US" altLang="ko-KR" sz="2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2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비동기</a:t>
            </a:r>
            <a:endParaRPr lang="en-US" altLang="ko-KR" sz="2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작업 수행 주체가 </a:t>
            </a:r>
            <a:r>
              <a:rPr lang="en-US" altLang="ko-KR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 이상 </a:t>
            </a:r>
            <a:endParaRPr lang="en-US" altLang="ko-KR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프로세스의 수행 순서 보장에 대한 </a:t>
            </a:r>
            <a:r>
              <a:rPr lang="ko-KR" altLang="en-US" sz="2000" dirty="0" err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매커니즘</a:t>
            </a:r>
            <a:endParaRPr lang="ko-KR" altLang="en-US" sz="20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8547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49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8E721AA-4DCF-4FA7-8707-630E4FBB914B}"/>
              </a:ext>
            </a:extLst>
          </p:cNvPr>
          <p:cNvSpPr/>
          <p:nvPr/>
        </p:nvSpPr>
        <p:spPr>
          <a:xfrm>
            <a:off x="484947" y="212672"/>
            <a:ext cx="11359909" cy="6312152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152A3F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F4B70FE-F0BB-48D6-A238-A0CC6F0B822F}"/>
              </a:ext>
            </a:extLst>
          </p:cNvPr>
          <p:cNvSpPr/>
          <p:nvPr/>
        </p:nvSpPr>
        <p:spPr>
          <a:xfrm>
            <a:off x="347144" y="342648"/>
            <a:ext cx="11359909" cy="6312152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152A3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42C80B-943D-4C17-B5F8-54C3019C0CCF}"/>
              </a:ext>
            </a:extLst>
          </p:cNvPr>
          <p:cNvSpPr txBox="1"/>
          <p:nvPr/>
        </p:nvSpPr>
        <p:spPr>
          <a:xfrm>
            <a:off x="917261" y="1892574"/>
            <a:ext cx="10495279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:: </a:t>
            </a:r>
            <a:r>
              <a:rPr lang="ko-KR" altLang="en-US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참조 </a:t>
            </a:r>
            <a:r>
              <a:rPr lang="en-US" altLang="ko-KR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::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https://homoefficio.github.io/2017/02/19/Blocking-NonBlocking-Synchronous-Asynchronous/</a:t>
            </a:r>
            <a:endParaRPr lang="en-US" altLang="ko-KR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https://evan-moon.github.io/2019/09/19/sync-async-blocking-non-blocking/</a:t>
            </a:r>
            <a:endParaRPr lang="en-US" altLang="ko-KR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https://velog.io/@nittre/%EB%B8%94%EB%A1%9C%ED%82%B9-Vs.-%EB%85%BC%EB%B8%94%EB%A1%9C%ED%82%B9-%EB%8F%99%EA%B8%B0-Vs.-%EB%B9%84%EB%8F%99%EA%B8%B0</a:t>
            </a:r>
            <a:endParaRPr lang="en-US" altLang="ko-KR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https://developer.ibm.com/articles/l-async/</a:t>
            </a:r>
            <a:endParaRPr lang="en-US" altLang="ko-KR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코딩" panose="020D0009000000000000" pitchFamily="49" charset="-127"/>
                <a:ea typeface="나눔고딕코딩" panose="020D0009000000000000" pitchFamily="49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https://musma.github.io/2019/04/17/blocking-and-synchronous.html</a:t>
            </a:r>
            <a:endParaRPr lang="en-US" altLang="ko-KR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3292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4AC548C-78EE-4583-B4A8-A4EE74A147EB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28493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2F09D3-9B6E-49D2-9595-3458AB2BE1CB}"/>
              </a:ext>
            </a:extLst>
          </p:cNvPr>
          <p:cNvSpPr txBox="1"/>
          <p:nvPr/>
        </p:nvSpPr>
        <p:spPr>
          <a:xfrm>
            <a:off x="2436439" y="2325557"/>
            <a:ext cx="67792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0" i="1" dirty="0">
                <a:solidFill>
                  <a:srgbClr val="93A49C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THANK YOU</a:t>
            </a:r>
            <a:endParaRPr lang="ko-KR" altLang="en-US" sz="9000" i="1" dirty="0">
              <a:solidFill>
                <a:srgbClr val="93A49C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E48ED3-FC15-4AD6-B1D2-063E56BD6F84}"/>
              </a:ext>
            </a:extLst>
          </p:cNvPr>
          <p:cNvSpPr txBox="1"/>
          <p:nvPr/>
        </p:nvSpPr>
        <p:spPr>
          <a:xfrm>
            <a:off x="2324679" y="2229038"/>
            <a:ext cx="67792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0" i="1" dirty="0">
                <a:ln w="12700">
                  <a:solidFill>
                    <a:srgbClr val="28493A"/>
                  </a:solidFill>
                </a:ln>
                <a:noFill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THANK YOU</a:t>
            </a:r>
            <a:endParaRPr lang="ko-KR" altLang="en-US" sz="9000" i="1" dirty="0">
              <a:ln w="12700">
                <a:solidFill>
                  <a:srgbClr val="28493A"/>
                </a:solidFill>
              </a:ln>
              <a:noFill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2384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FE4DA9EB-A486-489D-990B-313DF833D27E}"/>
              </a:ext>
            </a:extLst>
          </p:cNvPr>
          <p:cNvSpPr txBox="1"/>
          <p:nvPr/>
        </p:nvSpPr>
        <p:spPr>
          <a:xfrm>
            <a:off x="7664823" y="171685"/>
            <a:ext cx="34711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6000" dirty="0">
                <a:solidFill>
                  <a:srgbClr val="28493A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목차</a:t>
            </a:r>
            <a:r>
              <a:rPr lang="ko-KR" altLang="en-US" sz="6000" dirty="0">
                <a:solidFill>
                  <a:srgbClr val="152A3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30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Contents</a:t>
            </a:r>
            <a:endParaRPr lang="ko-KR" altLang="en-US" sz="3000" dirty="0">
              <a:solidFill>
                <a:srgbClr val="46826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B9D1D05-BCE1-4412-9F2E-AE7401E02644}"/>
              </a:ext>
            </a:extLst>
          </p:cNvPr>
          <p:cNvCxnSpPr>
            <a:cxnSpLocks/>
          </p:cNvCxnSpPr>
          <p:nvPr/>
        </p:nvCxnSpPr>
        <p:spPr>
          <a:xfrm>
            <a:off x="0" y="1270509"/>
            <a:ext cx="11136000" cy="0"/>
          </a:xfrm>
          <a:prstGeom prst="line">
            <a:avLst/>
          </a:prstGeom>
          <a:ln w="19050">
            <a:solidFill>
              <a:srgbClr val="2849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628BAFB-7CD2-42A5-8147-B3A6F4BC492A}"/>
              </a:ext>
            </a:extLst>
          </p:cNvPr>
          <p:cNvSpPr txBox="1"/>
          <p:nvPr/>
        </p:nvSpPr>
        <p:spPr>
          <a:xfrm>
            <a:off x="2706149" y="1691038"/>
            <a:ext cx="33178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500" dirty="0">
                <a:solidFill>
                  <a:srgbClr val="28493A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개념 이해하기</a:t>
            </a:r>
            <a:endParaRPr lang="en-US" altLang="ko-KR" sz="3500" dirty="0">
              <a:solidFill>
                <a:srgbClr val="28493A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r"/>
            <a:r>
              <a:rPr lang="ko-KR" altLang="en-US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동기 </a:t>
            </a:r>
            <a:r>
              <a:rPr lang="en-US" altLang="ko-KR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- Synchronous</a:t>
            </a:r>
            <a:r>
              <a:rPr lang="ko-KR" altLang="en-US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의 이해</a:t>
            </a:r>
            <a:endParaRPr lang="en-US" altLang="ko-KR" sz="1500" dirty="0">
              <a:solidFill>
                <a:srgbClr val="46826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r"/>
            <a:r>
              <a:rPr lang="ko-KR" altLang="en-US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동기와 비동기</a:t>
            </a:r>
            <a:endParaRPr lang="en-US" altLang="ko-KR" sz="1500" dirty="0">
              <a:solidFill>
                <a:srgbClr val="46826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r"/>
            <a:r>
              <a:rPr lang="ko-KR" altLang="en-US" sz="1500" dirty="0" err="1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블록킹과</a:t>
            </a:r>
            <a:r>
              <a:rPr lang="ko-KR" altLang="en-US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ko-KR" altLang="en-US" sz="1500" dirty="0" err="1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논블록킹</a:t>
            </a:r>
            <a:endParaRPr lang="ko-KR" altLang="en-US" sz="1500" dirty="0">
              <a:solidFill>
                <a:srgbClr val="46826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AE8E2B81-F59D-4CD4-9649-2123C8E0E817}"/>
              </a:ext>
            </a:extLst>
          </p:cNvPr>
          <p:cNvCxnSpPr>
            <a:cxnSpLocks/>
          </p:cNvCxnSpPr>
          <p:nvPr/>
        </p:nvCxnSpPr>
        <p:spPr>
          <a:xfrm>
            <a:off x="6096000" y="2045560"/>
            <a:ext cx="0" cy="3600000"/>
          </a:xfrm>
          <a:prstGeom prst="line">
            <a:avLst/>
          </a:prstGeom>
          <a:ln w="19050">
            <a:solidFill>
              <a:srgbClr val="152A3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BB5AA711-48E5-44F5-95EF-84CFA0A420A2}"/>
              </a:ext>
            </a:extLst>
          </p:cNvPr>
          <p:cNvSpPr/>
          <p:nvPr/>
        </p:nvSpPr>
        <p:spPr>
          <a:xfrm>
            <a:off x="6024000" y="1901560"/>
            <a:ext cx="144000" cy="144000"/>
          </a:xfrm>
          <a:prstGeom prst="ellipse">
            <a:avLst/>
          </a:prstGeom>
          <a:solidFill>
            <a:srgbClr val="152A3F"/>
          </a:solidFill>
          <a:ln>
            <a:solidFill>
              <a:srgbClr val="152A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152A3F"/>
              </a:solidFill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47D7CFCC-81B5-4957-8F0E-28F327415599}"/>
              </a:ext>
            </a:extLst>
          </p:cNvPr>
          <p:cNvSpPr/>
          <p:nvPr/>
        </p:nvSpPr>
        <p:spPr>
          <a:xfrm>
            <a:off x="6024000" y="5645560"/>
            <a:ext cx="144000" cy="144000"/>
          </a:xfrm>
          <a:prstGeom prst="ellipse">
            <a:avLst/>
          </a:prstGeom>
          <a:solidFill>
            <a:srgbClr val="152A3F"/>
          </a:solidFill>
          <a:ln>
            <a:solidFill>
              <a:srgbClr val="152A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152A3F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791D7926-81C4-4465-A134-82BB5D8DE983}"/>
              </a:ext>
            </a:extLst>
          </p:cNvPr>
          <p:cNvSpPr/>
          <p:nvPr/>
        </p:nvSpPr>
        <p:spPr>
          <a:xfrm>
            <a:off x="6034160" y="3773560"/>
            <a:ext cx="144000" cy="144000"/>
          </a:xfrm>
          <a:prstGeom prst="ellipse">
            <a:avLst/>
          </a:prstGeom>
          <a:solidFill>
            <a:srgbClr val="152A3F"/>
          </a:solidFill>
          <a:ln>
            <a:solidFill>
              <a:srgbClr val="152A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152A3F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2ED92A0-D346-4CF3-9A81-861B8A3F2A16}"/>
              </a:ext>
            </a:extLst>
          </p:cNvPr>
          <p:cNvSpPr txBox="1"/>
          <p:nvPr/>
        </p:nvSpPr>
        <p:spPr>
          <a:xfrm>
            <a:off x="6178159" y="3453145"/>
            <a:ext cx="4327281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dirty="0">
                <a:solidFill>
                  <a:srgbClr val="28493A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조합해보기</a:t>
            </a:r>
            <a:endParaRPr lang="en-US" altLang="ko-KR" sz="3500" dirty="0">
              <a:solidFill>
                <a:srgbClr val="28493A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ko-KR" altLang="en-US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동기</a:t>
            </a:r>
            <a:r>
              <a:rPr lang="en-US" altLang="ko-KR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-</a:t>
            </a:r>
            <a:r>
              <a:rPr lang="ko-KR" altLang="en-US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비동기 </a:t>
            </a:r>
            <a:r>
              <a:rPr lang="en-US" altLang="ko-KR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/ </a:t>
            </a:r>
            <a:r>
              <a:rPr lang="ko-KR" altLang="en-US" sz="1500" dirty="0" err="1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블록킹</a:t>
            </a:r>
            <a:r>
              <a:rPr lang="en-US" altLang="ko-KR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– </a:t>
            </a:r>
            <a:r>
              <a:rPr lang="ko-KR" altLang="en-US" sz="1500" dirty="0" err="1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논블록킹</a:t>
            </a:r>
            <a:r>
              <a:rPr lang="ko-KR" altLang="en-US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조합 이해하기</a:t>
            </a:r>
            <a:endParaRPr lang="en-US" altLang="ko-KR" sz="1500" dirty="0">
              <a:solidFill>
                <a:srgbClr val="46826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592BD62-7780-400D-A3A1-65A65198130B}"/>
              </a:ext>
            </a:extLst>
          </p:cNvPr>
          <p:cNvSpPr txBox="1"/>
          <p:nvPr/>
        </p:nvSpPr>
        <p:spPr>
          <a:xfrm>
            <a:off x="2716308" y="5440561"/>
            <a:ext cx="331785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500" dirty="0">
                <a:solidFill>
                  <a:srgbClr val="28493A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맺음말</a:t>
            </a:r>
            <a:endParaRPr lang="en-US" altLang="ko-KR" sz="3500" dirty="0">
              <a:solidFill>
                <a:srgbClr val="28493A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r"/>
            <a:r>
              <a:rPr lang="ko-KR" altLang="en-US" sz="1500" dirty="0">
                <a:solidFill>
                  <a:srgbClr val="46826E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최종정리 및 참고자료</a:t>
            </a:r>
          </a:p>
        </p:txBody>
      </p:sp>
    </p:spTree>
    <p:extLst>
      <p:ext uri="{BB962C8B-B14F-4D97-AF65-F5344CB8AC3E}">
        <p14:creationId xmlns:p14="http://schemas.microsoft.com/office/powerpoint/2010/main" val="2579391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신문, 서류이(가) 표시된 사진&#10;&#10;자동 생성된 설명">
            <a:extLst>
              <a:ext uri="{FF2B5EF4-FFF2-40B4-BE49-F238E27FC236}">
                <a16:creationId xmlns:a16="http://schemas.microsoft.com/office/drawing/2014/main" id="{78E5A1A0-A3C8-48E0-8520-E30590542215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E6A964D-E6D4-4DF6-9864-36BA4FA6B7A3}"/>
              </a:ext>
            </a:extLst>
          </p:cNvPr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46826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D260E3C-1C2A-4D97-9080-C00A6E445A4E}"/>
              </a:ext>
            </a:extLst>
          </p:cNvPr>
          <p:cNvGrpSpPr/>
          <p:nvPr/>
        </p:nvGrpSpPr>
        <p:grpSpPr>
          <a:xfrm>
            <a:off x="6571672" y="646925"/>
            <a:ext cx="5040000" cy="1260000"/>
            <a:chOff x="5093854" y="3429000"/>
            <a:chExt cx="5040000" cy="126000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11E62419-704A-4B80-823C-14B58D7ADEBB}"/>
                </a:ext>
              </a:extLst>
            </p:cNvPr>
            <p:cNvSpPr/>
            <p:nvPr/>
          </p:nvSpPr>
          <p:spPr>
            <a:xfrm>
              <a:off x="5093854" y="3429000"/>
              <a:ext cx="5040000" cy="1260000"/>
            </a:xfrm>
            <a:prstGeom prst="roundRect">
              <a:avLst>
                <a:gd name="adj" fmla="val 26054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500" dirty="0"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  <p:sp>
          <p:nvSpPr>
            <p:cNvPr id="15" name="말풍선: 타원형 14">
              <a:extLst>
                <a:ext uri="{FF2B5EF4-FFF2-40B4-BE49-F238E27FC236}">
                  <a16:creationId xmlns:a16="http://schemas.microsoft.com/office/drawing/2014/main" id="{BBCC8042-7FCC-4EFD-A75C-5B4C54E1BC35}"/>
                </a:ext>
              </a:extLst>
            </p:cNvPr>
            <p:cNvSpPr/>
            <p:nvPr/>
          </p:nvSpPr>
          <p:spPr>
            <a:xfrm>
              <a:off x="9053854" y="3782001"/>
              <a:ext cx="1080000" cy="900000"/>
            </a:xfrm>
            <a:prstGeom prst="wedgeEllipseCallout">
              <a:avLst>
                <a:gd name="adj1" fmla="val 23467"/>
                <a:gd name="adj2" fmla="val 77125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F4947FE-F310-4E32-A785-E0AB7A9DC3DB}"/>
              </a:ext>
            </a:extLst>
          </p:cNvPr>
          <p:cNvGrpSpPr/>
          <p:nvPr/>
        </p:nvGrpSpPr>
        <p:grpSpPr>
          <a:xfrm>
            <a:off x="6488442" y="522977"/>
            <a:ext cx="5267126" cy="1260000"/>
            <a:chOff x="6585527" y="507909"/>
            <a:chExt cx="5267126" cy="1260000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B53500E-B467-4374-97E1-F66073F4C946}"/>
                </a:ext>
              </a:extLst>
            </p:cNvPr>
            <p:cNvSpPr/>
            <p:nvPr/>
          </p:nvSpPr>
          <p:spPr>
            <a:xfrm>
              <a:off x="6585527" y="507909"/>
              <a:ext cx="5040000" cy="1260000"/>
            </a:xfrm>
            <a:prstGeom prst="roundRect">
              <a:avLst>
                <a:gd name="adj" fmla="val 26054"/>
              </a:avLst>
            </a:prstGeom>
            <a:solidFill>
              <a:srgbClr val="28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dirty="0">
                  <a:latin typeface="나눔명조" panose="02020603020101020101" pitchFamily="18" charset="-127"/>
                  <a:ea typeface="나눔명조" panose="02020603020101020101" pitchFamily="18" charset="-127"/>
                </a:rPr>
                <a:t>[</a:t>
              </a:r>
              <a:r>
                <a:rPr lang="ko-KR" altLang="en-US" sz="4000" dirty="0">
                  <a:latin typeface="나눔명조" panose="02020603020101020101" pitchFamily="18" charset="-127"/>
                  <a:ea typeface="나눔명조" panose="02020603020101020101" pitchFamily="18" charset="-127"/>
                </a:rPr>
                <a:t>동기</a:t>
              </a:r>
              <a:r>
                <a:rPr lang="en-US" altLang="ko-KR" sz="4000" dirty="0">
                  <a:latin typeface="나눔명조" panose="02020603020101020101" pitchFamily="18" charset="-127"/>
                  <a:ea typeface="나눔명조" panose="02020603020101020101" pitchFamily="18" charset="-127"/>
                </a:rPr>
                <a:t>]</a:t>
              </a:r>
              <a:endParaRPr lang="ko-KR" altLang="en-US" sz="4000" dirty="0"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  <p:sp>
          <p:nvSpPr>
            <p:cNvPr id="11" name="말풍선: 타원형 10">
              <a:extLst>
                <a:ext uri="{FF2B5EF4-FFF2-40B4-BE49-F238E27FC236}">
                  <a16:creationId xmlns:a16="http://schemas.microsoft.com/office/drawing/2014/main" id="{0C32F743-446F-43E2-B1D5-C76229DDE900}"/>
                </a:ext>
              </a:extLst>
            </p:cNvPr>
            <p:cNvSpPr/>
            <p:nvPr/>
          </p:nvSpPr>
          <p:spPr>
            <a:xfrm>
              <a:off x="10545527" y="860910"/>
              <a:ext cx="1080000" cy="900000"/>
            </a:xfrm>
            <a:prstGeom prst="wedgeEllipseCallout">
              <a:avLst>
                <a:gd name="adj1" fmla="val 23467"/>
                <a:gd name="adj2" fmla="val 77125"/>
              </a:avLst>
            </a:prstGeom>
            <a:solidFill>
              <a:srgbClr val="28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FE95C0-4E46-4942-AC37-3B4DC1C015A9}"/>
                </a:ext>
              </a:extLst>
            </p:cNvPr>
            <p:cNvSpPr txBox="1"/>
            <p:nvPr/>
          </p:nvSpPr>
          <p:spPr>
            <a:xfrm>
              <a:off x="8151562" y="879439"/>
              <a:ext cx="370109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같은 시간</a:t>
              </a:r>
              <a:r>
                <a:rPr lang="en-US" altLang="ko-KR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/</a:t>
              </a:r>
              <a:r>
                <a:rPr lang="ko-KR" altLang="en-US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주기</a:t>
              </a:r>
              <a:endParaRPr lang="en-US" altLang="ko-KR" sz="170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  <a:p>
              <a:r>
                <a:rPr lang="en-US" altLang="ko-KR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ex) </a:t>
              </a:r>
              <a:r>
                <a:rPr lang="ko-KR" altLang="en-US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입사동기</a:t>
              </a:r>
              <a:r>
                <a:rPr lang="en-US" altLang="ko-KR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/ </a:t>
              </a:r>
              <a:r>
                <a:rPr lang="ko-KR" altLang="en-US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대학동기 </a:t>
              </a:r>
              <a:r>
                <a:rPr lang="en-US" altLang="ko-KR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/ </a:t>
              </a:r>
              <a:r>
                <a:rPr lang="ko-KR" altLang="en-US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입대동기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6C2A7FD-F322-443A-BCC3-9E81615D4F5C}"/>
              </a:ext>
            </a:extLst>
          </p:cNvPr>
          <p:cNvGrpSpPr/>
          <p:nvPr/>
        </p:nvGrpSpPr>
        <p:grpSpPr>
          <a:xfrm>
            <a:off x="194005" y="2305953"/>
            <a:ext cx="8928000" cy="1152000"/>
            <a:chOff x="597273" y="2168998"/>
            <a:chExt cx="8897963" cy="1152000"/>
          </a:xfrm>
        </p:grpSpPr>
        <p:sp>
          <p:nvSpPr>
            <p:cNvPr id="28" name="말풍선: 타원형 27">
              <a:extLst>
                <a:ext uri="{FF2B5EF4-FFF2-40B4-BE49-F238E27FC236}">
                  <a16:creationId xmlns:a16="http://schemas.microsoft.com/office/drawing/2014/main" id="{811C8298-D005-4AFB-AE0B-7206DF737AFA}"/>
                </a:ext>
              </a:extLst>
            </p:cNvPr>
            <p:cNvSpPr/>
            <p:nvPr/>
          </p:nvSpPr>
          <p:spPr>
            <a:xfrm flipH="1">
              <a:off x="597273" y="2403668"/>
              <a:ext cx="1080000" cy="900000"/>
            </a:xfrm>
            <a:prstGeom prst="wedgeEllipseCallout">
              <a:avLst>
                <a:gd name="adj1" fmla="val 23467"/>
                <a:gd name="adj2" fmla="val 77125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EED34F2F-7AFC-4C1C-9462-0AE8CB05AD8A}"/>
                </a:ext>
              </a:extLst>
            </p:cNvPr>
            <p:cNvSpPr/>
            <p:nvPr/>
          </p:nvSpPr>
          <p:spPr>
            <a:xfrm>
              <a:off x="597273" y="2168998"/>
              <a:ext cx="8897963" cy="1152000"/>
            </a:xfrm>
            <a:prstGeom prst="roundRect">
              <a:avLst>
                <a:gd name="adj" fmla="val 26054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000" dirty="0"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B8701F2-973D-4EE6-A945-54283E57A37C}"/>
              </a:ext>
            </a:extLst>
          </p:cNvPr>
          <p:cNvGrpSpPr/>
          <p:nvPr/>
        </p:nvGrpSpPr>
        <p:grpSpPr>
          <a:xfrm>
            <a:off x="261107" y="2141595"/>
            <a:ext cx="8928000" cy="1152000"/>
            <a:chOff x="597273" y="2168998"/>
            <a:chExt cx="8897963" cy="1152000"/>
          </a:xfrm>
        </p:grpSpPr>
        <p:sp>
          <p:nvSpPr>
            <p:cNvPr id="20" name="말풍선: 타원형 19">
              <a:extLst>
                <a:ext uri="{FF2B5EF4-FFF2-40B4-BE49-F238E27FC236}">
                  <a16:creationId xmlns:a16="http://schemas.microsoft.com/office/drawing/2014/main" id="{DBDDEBBD-7F9B-40A1-8739-492CD829967E}"/>
                </a:ext>
              </a:extLst>
            </p:cNvPr>
            <p:cNvSpPr/>
            <p:nvPr/>
          </p:nvSpPr>
          <p:spPr>
            <a:xfrm flipH="1">
              <a:off x="597273" y="2403668"/>
              <a:ext cx="1080000" cy="900000"/>
            </a:xfrm>
            <a:prstGeom prst="wedgeEllipseCallout">
              <a:avLst>
                <a:gd name="adj1" fmla="val 23467"/>
                <a:gd name="adj2" fmla="val 77125"/>
              </a:avLst>
            </a:prstGeom>
            <a:solidFill>
              <a:srgbClr val="28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B887C2C7-DFC6-4F3D-A6A0-324C7B5372DA}"/>
                </a:ext>
              </a:extLst>
            </p:cNvPr>
            <p:cNvSpPr/>
            <p:nvPr/>
          </p:nvSpPr>
          <p:spPr>
            <a:xfrm>
              <a:off x="597273" y="2168998"/>
              <a:ext cx="8897963" cy="1152000"/>
            </a:xfrm>
            <a:prstGeom prst="roundRect">
              <a:avLst>
                <a:gd name="adj" fmla="val 26054"/>
              </a:avLst>
            </a:prstGeom>
            <a:solidFill>
              <a:srgbClr val="28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dirty="0">
                  <a:latin typeface="나눔명조" panose="02020603020101020101" pitchFamily="18" charset="-127"/>
                  <a:ea typeface="나눔명조" panose="02020603020101020101" pitchFamily="18" charset="-127"/>
                </a:rPr>
                <a:t>[Synchronous]</a:t>
              </a:r>
              <a:endParaRPr lang="ko-KR" altLang="en-US" sz="4000" dirty="0"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AAA66BA-6FB1-4593-8944-8EBEB1C52295}"/>
                </a:ext>
              </a:extLst>
            </p:cNvPr>
            <p:cNvSpPr txBox="1"/>
            <p:nvPr/>
          </p:nvSpPr>
          <p:spPr>
            <a:xfrm>
              <a:off x="3990109" y="2333355"/>
              <a:ext cx="5505127" cy="8315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happening, existing, or arising at precisely the same time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: </a:t>
              </a:r>
              <a:r>
                <a:rPr lang="ko-KR" altLang="en-US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정확히 동시에 일어나거나</a:t>
              </a:r>
              <a:r>
                <a:rPr lang="en-US" altLang="ko-KR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, </a:t>
              </a:r>
              <a:r>
                <a:rPr lang="ko-KR" altLang="en-US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존재하거나</a:t>
              </a:r>
              <a:r>
                <a:rPr lang="en-US" altLang="ko-KR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, </a:t>
              </a:r>
              <a:r>
                <a:rPr lang="ko-KR" altLang="en-US" sz="170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또는 발생하는</a:t>
              </a:r>
            </a:p>
          </p:txBody>
        </p:sp>
      </p:grpSp>
      <p:pic>
        <p:nvPicPr>
          <p:cNvPr id="46" name="그림 45">
            <a:extLst>
              <a:ext uri="{FF2B5EF4-FFF2-40B4-BE49-F238E27FC236}">
                <a16:creationId xmlns:a16="http://schemas.microsoft.com/office/drawing/2014/main" id="{395F895C-6862-41E7-BC8B-C035F3178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6258" y1="15804" x2="66258" y2="15804"/>
                        <a14:foregroundMark x1="39264" y1="24796" x2="39264" y2="24796"/>
                        <a14:foregroundMark x1="31288" y1="24251" x2="31288" y2="24251"/>
                        <a14:foregroundMark x1="30675" y1="24251" x2="30675" y2="24251"/>
                        <a14:foregroundMark x1="39264" y1="24251" x2="39264" y2="242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47498" y="3537976"/>
            <a:ext cx="2878040" cy="3240000"/>
          </a:xfrm>
          <a:prstGeom prst="rect">
            <a:avLst/>
          </a:prstGeom>
          <a:ln>
            <a:noFill/>
          </a:ln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B2BEBE4B-B915-4B0A-81F0-2F186F5E247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2740" r="90068">
                        <a14:foregroundMark x1="28767" y1="36452" x2="28767" y2="36452"/>
                        <a14:foregroundMark x1="7192" y1="26129" x2="7192" y2="26129"/>
                        <a14:foregroundMark x1="2740" y1="49032" x2="2740" y2="49032"/>
                        <a14:foregroundMark x1="51712" y1="39032" x2="51712" y2="39032"/>
                        <a14:foregroundMark x1="15411" y1="44839" x2="15411" y2="44839"/>
                        <a14:foregroundMark x1="65753" y1="42258" x2="65753" y2="42258"/>
                        <a14:foregroundMark x1="90068" y1="44839" x2="90068" y2="44839"/>
                        <a14:foregroundMark x1="74658" y1="56129" x2="74658" y2="56129"/>
                      </a14:backgroundRemoval>
                    </a14:imgEffect>
                  </a14:imgLayer>
                </a14:imgProps>
              </a:ext>
            </a:extLst>
          </a:blip>
          <a:srcRect l="-1881" t="9015" r="6484" b="16343"/>
          <a:stretch/>
        </p:blipFill>
        <p:spPr>
          <a:xfrm>
            <a:off x="5125538" y="4332392"/>
            <a:ext cx="1940923" cy="1612263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6AF38A86-19FA-4BCB-A52C-B5AC0BA304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42" b="90544" l="9764" r="89899">
                        <a14:foregroundMark x1="37374" y1="13754" x2="37374" y2="13754"/>
                        <a14:foregroundMark x1="67003" y1="90544" x2="67003" y2="90544"/>
                        <a14:backgroundMark x1="51515" y1="42407" x2="51515" y2="42407"/>
                        <a14:backgroundMark x1="51515" y1="42407" x2="51178" y2="42693"/>
                        <a14:backgroundMark x1="50842" y1="42407" x2="51178" y2="42980"/>
                        <a14:backgroundMark x1="51178" y1="42693" x2="51178" y2="42693"/>
                        <a14:backgroundMark x1="51178" y1="42407" x2="51852" y2="426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48171" y="3528265"/>
            <a:ext cx="2757249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617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848F8F7E-7532-49CE-BEF1-8D22B4F8DB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460" b="18650"/>
          <a:stretch/>
        </p:blipFill>
        <p:spPr>
          <a:xfrm>
            <a:off x="0" y="0"/>
            <a:ext cx="12192000" cy="4907666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23ED21FE-E1B8-490B-9E45-2C2B57F201CE}"/>
              </a:ext>
            </a:extLst>
          </p:cNvPr>
          <p:cNvSpPr/>
          <p:nvPr/>
        </p:nvSpPr>
        <p:spPr>
          <a:xfrm>
            <a:off x="-1" y="4907666"/>
            <a:ext cx="12191999" cy="1950334"/>
          </a:xfrm>
          <a:prstGeom prst="rect">
            <a:avLst/>
          </a:prstGeom>
          <a:solidFill>
            <a:srgbClr val="28493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1D372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26" name="사각형: 잘린 한쪽 모서리 25">
            <a:extLst>
              <a:ext uri="{FF2B5EF4-FFF2-40B4-BE49-F238E27FC236}">
                <a16:creationId xmlns:a16="http://schemas.microsoft.com/office/drawing/2014/main" id="{B1CDB74D-1BDC-472E-A2A7-03756E946640}"/>
              </a:ext>
            </a:extLst>
          </p:cNvPr>
          <p:cNvSpPr/>
          <p:nvPr/>
        </p:nvSpPr>
        <p:spPr>
          <a:xfrm>
            <a:off x="7143508" y="473833"/>
            <a:ext cx="3600000" cy="3960000"/>
          </a:xfrm>
          <a:prstGeom prst="snip1Rect">
            <a:avLst>
              <a:gd name="adj" fmla="val 0"/>
            </a:avLst>
          </a:prstGeom>
          <a:solidFill>
            <a:srgbClr val="28493A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잘린 한쪽 모서리 26">
            <a:extLst>
              <a:ext uri="{FF2B5EF4-FFF2-40B4-BE49-F238E27FC236}">
                <a16:creationId xmlns:a16="http://schemas.microsoft.com/office/drawing/2014/main" id="{011B24B9-E622-4D4C-B574-F3E2583EDC5B}"/>
              </a:ext>
            </a:extLst>
          </p:cNvPr>
          <p:cNvSpPr/>
          <p:nvPr/>
        </p:nvSpPr>
        <p:spPr>
          <a:xfrm>
            <a:off x="1448492" y="473833"/>
            <a:ext cx="3600000" cy="3960000"/>
          </a:xfrm>
          <a:prstGeom prst="snip1Rect">
            <a:avLst>
              <a:gd name="adj" fmla="val 0"/>
            </a:avLst>
          </a:prstGeom>
          <a:solidFill>
            <a:srgbClr val="28493A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D10E0B0-A2F1-41CB-9AB6-14B0E6887074}"/>
              </a:ext>
            </a:extLst>
          </p:cNvPr>
          <p:cNvSpPr txBox="1"/>
          <p:nvPr/>
        </p:nvSpPr>
        <p:spPr>
          <a:xfrm>
            <a:off x="1448492" y="922645"/>
            <a:ext cx="36000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동기</a:t>
            </a:r>
            <a:endParaRPr lang="en-US" altLang="ko-KR" sz="45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/>
            <a:r>
              <a:rPr lang="en-US" altLang="ko-KR" sz="1500" i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Synchronous</a:t>
            </a:r>
            <a:endParaRPr lang="en-US" altLang="ko-KR" sz="20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ko-KR" altLang="en-US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현재</a:t>
            </a:r>
            <a:r>
              <a:rPr lang="en-US" altLang="ko-KR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 </a:t>
            </a:r>
            <a:r>
              <a:rPr lang="ko-KR" altLang="en-US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작업 요청타이밍</a:t>
            </a:r>
            <a:endParaRPr lang="en-US" altLang="ko-KR" sz="22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/>
            <a:r>
              <a:rPr lang="en-US" altLang="ko-KR" sz="3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=</a:t>
            </a:r>
          </a:p>
          <a:p>
            <a:pPr algn="ctr"/>
            <a:r>
              <a:rPr lang="en-US" altLang="ko-KR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ko-KR" altLang="en-US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다음</a:t>
            </a:r>
            <a:r>
              <a:rPr lang="en-US" altLang="ko-KR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 </a:t>
            </a:r>
            <a:r>
              <a:rPr lang="ko-KR" altLang="en-US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작업 요청타이밍</a:t>
            </a:r>
            <a:endParaRPr lang="en-US" altLang="ko-KR" sz="22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2200" b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결과값에 관심 多</a:t>
            </a:r>
          </a:p>
          <a:p>
            <a:endParaRPr lang="ko-KR" altLang="en-US" sz="2500" dirty="0">
              <a:solidFill>
                <a:schemeClr val="bg1"/>
              </a:solidFill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CBE684F-E092-485C-B22E-63B91A258ECF}"/>
              </a:ext>
            </a:extLst>
          </p:cNvPr>
          <p:cNvSpPr txBox="1"/>
          <p:nvPr/>
        </p:nvSpPr>
        <p:spPr>
          <a:xfrm>
            <a:off x="7143508" y="922645"/>
            <a:ext cx="3600000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비동기</a:t>
            </a:r>
            <a:endParaRPr lang="en-US" altLang="ko-KR" sz="45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/>
            <a:r>
              <a:rPr lang="en-US" altLang="ko-KR" sz="1500" i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Asynchronous</a:t>
            </a:r>
            <a:endParaRPr lang="en-US" altLang="ko-KR" sz="20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ko-KR" altLang="en-US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현재</a:t>
            </a:r>
            <a:r>
              <a:rPr lang="en-US" altLang="ko-KR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 </a:t>
            </a:r>
            <a:r>
              <a:rPr lang="ko-KR" altLang="en-US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작업 요청타이밍</a:t>
            </a:r>
            <a:endParaRPr lang="en-US" altLang="ko-KR" sz="22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/>
            <a:r>
              <a:rPr lang="en-US" altLang="ko-KR" sz="3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≠</a:t>
            </a:r>
          </a:p>
          <a:p>
            <a:pPr algn="ctr"/>
            <a:r>
              <a:rPr lang="en-US" altLang="ko-KR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ko-KR" altLang="en-US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다음</a:t>
            </a:r>
            <a:r>
              <a:rPr lang="en-US" altLang="ko-KR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 </a:t>
            </a:r>
            <a:r>
              <a:rPr lang="ko-KR" altLang="en-US" sz="22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작업 요청타이밍</a:t>
            </a:r>
            <a:endParaRPr lang="en-US" altLang="ko-KR" sz="22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2200" b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결과값에 관심 </a:t>
            </a:r>
            <a:r>
              <a:rPr lang="en-US" altLang="ko-KR" sz="2200" b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X</a:t>
            </a:r>
          </a:p>
          <a:p>
            <a:pPr algn="ctr"/>
            <a:r>
              <a:rPr lang="en-US" altLang="ko-KR" sz="2200" b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Callback </a:t>
            </a:r>
            <a:r>
              <a:rPr lang="ko-KR" altLang="en-US" sz="2200" b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해야함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707F5D2D-62B3-42F2-882B-621C43FC6D4B}"/>
              </a:ext>
            </a:extLst>
          </p:cNvPr>
          <p:cNvGrpSpPr/>
          <p:nvPr/>
        </p:nvGrpSpPr>
        <p:grpSpPr>
          <a:xfrm>
            <a:off x="1448492" y="6128203"/>
            <a:ext cx="3600000" cy="360000"/>
            <a:chOff x="1448492" y="6128203"/>
            <a:chExt cx="3600000" cy="360000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5AC4BE9C-DC3A-4995-A005-E1E1F0CCE946}"/>
                </a:ext>
              </a:extLst>
            </p:cNvPr>
            <p:cNvCxnSpPr/>
            <p:nvPr/>
          </p:nvCxnSpPr>
          <p:spPr>
            <a:xfrm>
              <a:off x="1448492" y="6308203"/>
              <a:ext cx="3600000" cy="0"/>
            </a:xfrm>
            <a:prstGeom prst="line">
              <a:avLst/>
            </a:prstGeom>
            <a:ln w="38100">
              <a:solidFill>
                <a:srgbClr val="1D37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56A4EFDD-754F-41A0-AB38-34A0DF9C73DF}"/>
                </a:ext>
              </a:extLst>
            </p:cNvPr>
            <p:cNvCxnSpPr/>
            <p:nvPr/>
          </p:nvCxnSpPr>
          <p:spPr>
            <a:xfrm>
              <a:off x="1448492" y="6128203"/>
              <a:ext cx="0" cy="360000"/>
            </a:xfrm>
            <a:prstGeom prst="line">
              <a:avLst/>
            </a:prstGeom>
            <a:ln w="38100">
              <a:solidFill>
                <a:srgbClr val="1D37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DCFC0197-6507-486D-AD22-E424A27A7E50}"/>
                </a:ext>
              </a:extLst>
            </p:cNvPr>
            <p:cNvCxnSpPr/>
            <p:nvPr/>
          </p:nvCxnSpPr>
          <p:spPr>
            <a:xfrm>
              <a:off x="5048492" y="6128203"/>
              <a:ext cx="0" cy="360000"/>
            </a:xfrm>
            <a:prstGeom prst="line">
              <a:avLst/>
            </a:prstGeom>
            <a:ln w="38100">
              <a:solidFill>
                <a:srgbClr val="1D37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E64F22A-23A2-4A06-AE3F-20C4357EA0FE}"/>
              </a:ext>
            </a:extLst>
          </p:cNvPr>
          <p:cNvGrpSpPr/>
          <p:nvPr/>
        </p:nvGrpSpPr>
        <p:grpSpPr>
          <a:xfrm>
            <a:off x="7143508" y="6128203"/>
            <a:ext cx="3600000" cy="360000"/>
            <a:chOff x="1448492" y="6128203"/>
            <a:chExt cx="3600000" cy="360000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5CB68C8-9F0C-4BE4-A03C-BAB01D7DE592}"/>
                </a:ext>
              </a:extLst>
            </p:cNvPr>
            <p:cNvCxnSpPr/>
            <p:nvPr/>
          </p:nvCxnSpPr>
          <p:spPr>
            <a:xfrm>
              <a:off x="1448492" y="6308203"/>
              <a:ext cx="3600000" cy="0"/>
            </a:xfrm>
            <a:prstGeom prst="line">
              <a:avLst/>
            </a:prstGeom>
            <a:ln w="38100">
              <a:solidFill>
                <a:srgbClr val="1D37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352F6EBF-7F6E-4E2F-BDBF-DB262844DCFA}"/>
                </a:ext>
              </a:extLst>
            </p:cNvPr>
            <p:cNvCxnSpPr/>
            <p:nvPr/>
          </p:nvCxnSpPr>
          <p:spPr>
            <a:xfrm>
              <a:off x="1448492" y="6128203"/>
              <a:ext cx="0" cy="360000"/>
            </a:xfrm>
            <a:prstGeom prst="line">
              <a:avLst/>
            </a:prstGeom>
            <a:ln w="38100">
              <a:solidFill>
                <a:srgbClr val="1D37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5E747F31-8519-4735-BAE7-73D54629DFAE}"/>
                </a:ext>
              </a:extLst>
            </p:cNvPr>
            <p:cNvCxnSpPr/>
            <p:nvPr/>
          </p:nvCxnSpPr>
          <p:spPr>
            <a:xfrm>
              <a:off x="5048492" y="6128203"/>
              <a:ext cx="0" cy="360000"/>
            </a:xfrm>
            <a:prstGeom prst="line">
              <a:avLst/>
            </a:prstGeom>
            <a:ln w="38100">
              <a:solidFill>
                <a:srgbClr val="1D37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00E5D2F-04E5-49AB-A650-0CE824BCE32C}"/>
              </a:ext>
            </a:extLst>
          </p:cNvPr>
          <p:cNvSpPr/>
          <p:nvPr/>
        </p:nvSpPr>
        <p:spPr>
          <a:xfrm>
            <a:off x="1448492" y="5738464"/>
            <a:ext cx="720000" cy="180000"/>
          </a:xfrm>
          <a:prstGeom prst="rect">
            <a:avLst/>
          </a:prstGeom>
          <a:solidFill>
            <a:srgbClr val="FFD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3535907-304A-4457-BFF0-F9E9DD4BCD53}"/>
              </a:ext>
            </a:extLst>
          </p:cNvPr>
          <p:cNvSpPr/>
          <p:nvPr/>
        </p:nvSpPr>
        <p:spPr>
          <a:xfrm>
            <a:off x="2183064" y="5553311"/>
            <a:ext cx="1620000" cy="180000"/>
          </a:xfrm>
          <a:prstGeom prst="rect">
            <a:avLst/>
          </a:prstGeom>
          <a:solidFill>
            <a:srgbClr val="FFC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0B0860D-D3E8-43CB-AD7D-23CC96FE2BEB}"/>
              </a:ext>
            </a:extLst>
          </p:cNvPr>
          <p:cNvSpPr/>
          <p:nvPr/>
        </p:nvSpPr>
        <p:spPr>
          <a:xfrm>
            <a:off x="3803064" y="5373311"/>
            <a:ext cx="1080000" cy="180000"/>
          </a:xfrm>
          <a:prstGeom prst="rect">
            <a:avLst/>
          </a:prstGeom>
          <a:solidFill>
            <a:srgbClr val="FFE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01DCA0A-33EE-4267-A3C0-B19FDFA4B62C}"/>
              </a:ext>
            </a:extLst>
          </p:cNvPr>
          <p:cNvSpPr/>
          <p:nvPr/>
        </p:nvSpPr>
        <p:spPr>
          <a:xfrm>
            <a:off x="7141557" y="5738464"/>
            <a:ext cx="720000" cy="180000"/>
          </a:xfrm>
          <a:prstGeom prst="rect">
            <a:avLst/>
          </a:prstGeom>
          <a:solidFill>
            <a:srgbClr val="FFD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5B6D8B3-6989-4455-B4BD-35CDF7590272}"/>
              </a:ext>
            </a:extLst>
          </p:cNvPr>
          <p:cNvSpPr/>
          <p:nvPr/>
        </p:nvSpPr>
        <p:spPr>
          <a:xfrm>
            <a:off x="7323508" y="5572558"/>
            <a:ext cx="1620000" cy="180000"/>
          </a:xfrm>
          <a:prstGeom prst="rect">
            <a:avLst/>
          </a:prstGeom>
          <a:solidFill>
            <a:srgbClr val="FFC4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61445CB5-D914-48E4-8223-C2C132AF0F7C}"/>
              </a:ext>
            </a:extLst>
          </p:cNvPr>
          <p:cNvSpPr/>
          <p:nvPr/>
        </p:nvSpPr>
        <p:spPr>
          <a:xfrm>
            <a:off x="9663508" y="5373311"/>
            <a:ext cx="1080000" cy="180000"/>
          </a:xfrm>
          <a:prstGeom prst="rect">
            <a:avLst/>
          </a:prstGeom>
          <a:solidFill>
            <a:srgbClr val="FFE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932C70B-224F-4667-AB7D-7A6C1BE3472A}"/>
              </a:ext>
            </a:extLst>
          </p:cNvPr>
          <p:cNvSpPr txBox="1"/>
          <p:nvPr/>
        </p:nvSpPr>
        <p:spPr>
          <a:xfrm>
            <a:off x="2395052" y="6412705"/>
            <a:ext cx="170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D372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Synchronous</a:t>
            </a:r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E480999-BAAE-4060-9417-B2057B5FF208}"/>
              </a:ext>
            </a:extLst>
          </p:cNvPr>
          <p:cNvSpPr txBox="1"/>
          <p:nvPr/>
        </p:nvSpPr>
        <p:spPr>
          <a:xfrm>
            <a:off x="8046436" y="6412705"/>
            <a:ext cx="1798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D372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Asynchronous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0542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848F8F7E-7532-49CE-BEF1-8D22B4F8DB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460" b="18650"/>
          <a:stretch/>
        </p:blipFill>
        <p:spPr>
          <a:xfrm>
            <a:off x="0" y="0"/>
            <a:ext cx="12192000" cy="4907666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23ED21FE-E1B8-490B-9E45-2C2B57F201CE}"/>
              </a:ext>
            </a:extLst>
          </p:cNvPr>
          <p:cNvSpPr/>
          <p:nvPr/>
        </p:nvSpPr>
        <p:spPr>
          <a:xfrm>
            <a:off x="-1" y="4907666"/>
            <a:ext cx="12191999" cy="1950334"/>
          </a:xfrm>
          <a:prstGeom prst="rect">
            <a:avLst/>
          </a:prstGeom>
          <a:solidFill>
            <a:srgbClr val="28493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1D372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26" name="사각형: 잘린 한쪽 모서리 25">
            <a:extLst>
              <a:ext uri="{FF2B5EF4-FFF2-40B4-BE49-F238E27FC236}">
                <a16:creationId xmlns:a16="http://schemas.microsoft.com/office/drawing/2014/main" id="{B1CDB74D-1BDC-472E-A2A7-03756E946640}"/>
              </a:ext>
            </a:extLst>
          </p:cNvPr>
          <p:cNvSpPr/>
          <p:nvPr/>
        </p:nvSpPr>
        <p:spPr>
          <a:xfrm>
            <a:off x="7143508" y="473833"/>
            <a:ext cx="3600000" cy="3960000"/>
          </a:xfrm>
          <a:prstGeom prst="snip1Rect">
            <a:avLst>
              <a:gd name="adj" fmla="val 0"/>
            </a:avLst>
          </a:prstGeom>
          <a:solidFill>
            <a:srgbClr val="28493A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잘린 한쪽 모서리 26">
            <a:extLst>
              <a:ext uri="{FF2B5EF4-FFF2-40B4-BE49-F238E27FC236}">
                <a16:creationId xmlns:a16="http://schemas.microsoft.com/office/drawing/2014/main" id="{011B24B9-E622-4D4C-B574-F3E2583EDC5B}"/>
              </a:ext>
            </a:extLst>
          </p:cNvPr>
          <p:cNvSpPr/>
          <p:nvPr/>
        </p:nvSpPr>
        <p:spPr>
          <a:xfrm>
            <a:off x="1448492" y="473833"/>
            <a:ext cx="3600000" cy="3960000"/>
          </a:xfrm>
          <a:prstGeom prst="snip1Rect">
            <a:avLst>
              <a:gd name="adj" fmla="val 0"/>
            </a:avLst>
          </a:prstGeom>
          <a:solidFill>
            <a:srgbClr val="28493A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D10E0B0-A2F1-41CB-9AB6-14B0E6887074}"/>
              </a:ext>
            </a:extLst>
          </p:cNvPr>
          <p:cNvSpPr txBox="1"/>
          <p:nvPr/>
        </p:nvSpPr>
        <p:spPr>
          <a:xfrm>
            <a:off x="1448492" y="922645"/>
            <a:ext cx="3600000" cy="2779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 err="1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블록킹</a:t>
            </a:r>
            <a:endParaRPr lang="en-US" altLang="ko-KR" sz="45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/>
            <a:r>
              <a:rPr lang="en-US" altLang="ko-KR" sz="1500" i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Blocking</a:t>
            </a:r>
            <a:endParaRPr lang="en-US" altLang="ko-KR" sz="20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자신이 할 일을 모두 마칠 때 까지 </a:t>
            </a:r>
            <a:r>
              <a:rPr lang="ko-KR" altLang="en-US" sz="2000" b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제어권</a:t>
            </a:r>
            <a:r>
              <a:rPr lang="ko-KR" altLang="en-US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이 있고 </a:t>
            </a:r>
            <a:r>
              <a:rPr lang="ko-KR" altLang="en-US" sz="2000" dirty="0" err="1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호출함수에게</a:t>
            </a:r>
            <a:r>
              <a:rPr lang="ko-KR" altLang="en-US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바로 돌려주지 않는다</a:t>
            </a:r>
            <a:r>
              <a:rPr lang="en-US" altLang="ko-KR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CBE684F-E092-485C-B22E-63B91A258ECF}"/>
              </a:ext>
            </a:extLst>
          </p:cNvPr>
          <p:cNvSpPr txBox="1"/>
          <p:nvPr/>
        </p:nvSpPr>
        <p:spPr>
          <a:xfrm>
            <a:off x="7143508" y="922645"/>
            <a:ext cx="3600000" cy="3395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 err="1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논블록킹</a:t>
            </a:r>
            <a:endParaRPr lang="en-US" altLang="ko-KR" sz="45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/>
            <a:r>
              <a:rPr lang="en-US" altLang="ko-KR" sz="1500" i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Non-blocking</a:t>
            </a:r>
            <a:endParaRPr lang="en-US" altLang="ko-KR" sz="20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자신이 할 일을 마치지 않더라도  바로 </a:t>
            </a:r>
            <a:r>
              <a:rPr lang="ko-KR" altLang="en-US" sz="2000" b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제어권</a:t>
            </a:r>
            <a:r>
              <a:rPr lang="ko-KR" altLang="en-US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을 </a:t>
            </a:r>
            <a:r>
              <a:rPr lang="ko-KR" altLang="en-US" sz="2000" dirty="0" err="1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건네준다</a:t>
            </a:r>
            <a:r>
              <a:rPr lang="en-US" altLang="ko-KR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( </a:t>
            </a:r>
            <a:r>
              <a:rPr lang="en-US" altLang="ko-KR" sz="2000" b="1" i="1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return </a:t>
            </a:r>
            <a:r>
              <a:rPr lang="en-US" altLang="ko-KR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</a:t>
            </a:r>
          </a:p>
          <a:p>
            <a:pPr algn="ctr">
              <a:lnSpc>
                <a:spcPct val="20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호출된 함수가 다른 일을 진행할 수 있도록 해준다</a:t>
            </a:r>
            <a:r>
              <a:rPr lang="en-US" altLang="ko-KR" sz="2000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5BF3DB-0531-4A70-87C1-BC0A1AA3A860}"/>
              </a:ext>
            </a:extLst>
          </p:cNvPr>
          <p:cNvSpPr txBox="1"/>
          <p:nvPr/>
        </p:nvSpPr>
        <p:spPr>
          <a:xfrm>
            <a:off x="2663351" y="5544644"/>
            <a:ext cx="68652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rgbClr val="FFC40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조선일보명조" panose="02030304000000000000" pitchFamily="18" charset="-127"/>
              </a:rPr>
              <a:t>차이점 </a:t>
            </a:r>
            <a:r>
              <a:rPr lang="en-US" altLang="ko-KR" sz="2500" dirty="0">
                <a:solidFill>
                  <a:srgbClr val="FFC40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조선일보명조" panose="02030304000000000000" pitchFamily="18" charset="-127"/>
              </a:rPr>
              <a:t>: </a:t>
            </a:r>
            <a:r>
              <a:rPr lang="ko-KR" altLang="en-US" sz="2500" dirty="0">
                <a:solidFill>
                  <a:srgbClr val="FFC40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조선일보명조" panose="02030304000000000000" pitchFamily="18" charset="-127"/>
              </a:rPr>
              <a:t>제어권의 유무 </a:t>
            </a:r>
            <a:r>
              <a:rPr lang="en-US" altLang="ko-KR" sz="2500" dirty="0">
                <a:solidFill>
                  <a:srgbClr val="FFC40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조선일보명조" panose="02030304000000000000" pitchFamily="18" charset="-127"/>
              </a:rPr>
              <a:t>=</a:t>
            </a:r>
            <a:r>
              <a:rPr lang="ko-KR" altLang="en-US" sz="2500" dirty="0">
                <a:solidFill>
                  <a:srgbClr val="FFC40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조선일보명조" panose="02030304000000000000" pitchFamily="18" charset="-127"/>
              </a:rPr>
              <a:t> </a:t>
            </a:r>
            <a:r>
              <a:rPr lang="en-US" altLang="ko-KR" sz="2500" dirty="0">
                <a:solidFill>
                  <a:srgbClr val="FFC40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조선일보명조" panose="02030304000000000000" pitchFamily="18" charset="-127"/>
              </a:rPr>
              <a:t>return</a:t>
            </a:r>
            <a:r>
              <a:rPr lang="ko-KR" altLang="en-US" sz="2500" dirty="0">
                <a:solidFill>
                  <a:srgbClr val="FFC40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조선일보명조" panose="02030304000000000000" pitchFamily="18" charset="-127"/>
              </a:rPr>
              <a:t> 하는지 안 하는지</a:t>
            </a:r>
            <a:endParaRPr lang="en-US" altLang="ko-KR" sz="2500" dirty="0">
              <a:solidFill>
                <a:srgbClr val="FFC40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조선일보명조" panose="02030304000000000000" pitchFamily="18" charset="-127"/>
            </a:endParaRPr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5AEB5F51-FCBD-47C9-9F3F-58B68D5D11C9}"/>
              </a:ext>
            </a:extLst>
          </p:cNvPr>
          <p:cNvSpPr/>
          <p:nvPr/>
        </p:nvSpPr>
        <p:spPr>
          <a:xfrm>
            <a:off x="1980928" y="5182175"/>
            <a:ext cx="507773" cy="1201992"/>
          </a:xfrm>
          <a:custGeom>
            <a:avLst/>
            <a:gdLst>
              <a:gd name="connsiteX0" fmla="*/ 0 w 507773"/>
              <a:gd name="connsiteY0" fmla="*/ 0 h 1201992"/>
              <a:gd name="connsiteX1" fmla="*/ 507773 w 507773"/>
              <a:gd name="connsiteY1" fmla="*/ 0 h 1201992"/>
              <a:gd name="connsiteX2" fmla="*/ 507773 w 507773"/>
              <a:gd name="connsiteY2" fmla="*/ 103948 h 1201992"/>
              <a:gd name="connsiteX3" fmla="*/ 103948 w 507773"/>
              <a:gd name="connsiteY3" fmla="*/ 103948 h 1201992"/>
              <a:gd name="connsiteX4" fmla="*/ 103948 w 507773"/>
              <a:gd name="connsiteY4" fmla="*/ 1098044 h 1201992"/>
              <a:gd name="connsiteX5" fmla="*/ 507773 w 507773"/>
              <a:gd name="connsiteY5" fmla="*/ 1098044 h 1201992"/>
              <a:gd name="connsiteX6" fmla="*/ 507773 w 507773"/>
              <a:gd name="connsiteY6" fmla="*/ 1201992 h 1201992"/>
              <a:gd name="connsiteX7" fmla="*/ 0 w 507773"/>
              <a:gd name="connsiteY7" fmla="*/ 1201992 h 1201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7773" h="1201992">
                <a:moveTo>
                  <a:pt x="0" y="0"/>
                </a:moveTo>
                <a:lnTo>
                  <a:pt x="507773" y="0"/>
                </a:lnTo>
                <a:lnTo>
                  <a:pt x="507773" y="103948"/>
                </a:lnTo>
                <a:lnTo>
                  <a:pt x="103948" y="103948"/>
                </a:lnTo>
                <a:lnTo>
                  <a:pt x="103948" y="1098044"/>
                </a:lnTo>
                <a:lnTo>
                  <a:pt x="507773" y="1098044"/>
                </a:lnTo>
                <a:lnTo>
                  <a:pt x="507773" y="1201992"/>
                </a:lnTo>
                <a:lnTo>
                  <a:pt x="0" y="1201992"/>
                </a:lnTo>
                <a:close/>
              </a:path>
            </a:pathLst>
          </a:custGeom>
          <a:solidFill>
            <a:srgbClr val="FFD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5" name="자유형: 도형 44">
            <a:extLst>
              <a:ext uri="{FF2B5EF4-FFF2-40B4-BE49-F238E27FC236}">
                <a16:creationId xmlns:a16="http://schemas.microsoft.com/office/drawing/2014/main" id="{ADB53FA1-E923-4942-88BB-3B6B730F33C5}"/>
              </a:ext>
            </a:extLst>
          </p:cNvPr>
          <p:cNvSpPr/>
          <p:nvPr/>
        </p:nvSpPr>
        <p:spPr>
          <a:xfrm flipH="1">
            <a:off x="9703299" y="5182175"/>
            <a:ext cx="507773" cy="1201992"/>
          </a:xfrm>
          <a:custGeom>
            <a:avLst/>
            <a:gdLst>
              <a:gd name="connsiteX0" fmla="*/ 0 w 507773"/>
              <a:gd name="connsiteY0" fmla="*/ 0 h 1201992"/>
              <a:gd name="connsiteX1" fmla="*/ 507773 w 507773"/>
              <a:gd name="connsiteY1" fmla="*/ 0 h 1201992"/>
              <a:gd name="connsiteX2" fmla="*/ 507773 w 507773"/>
              <a:gd name="connsiteY2" fmla="*/ 103948 h 1201992"/>
              <a:gd name="connsiteX3" fmla="*/ 103948 w 507773"/>
              <a:gd name="connsiteY3" fmla="*/ 103948 h 1201992"/>
              <a:gd name="connsiteX4" fmla="*/ 103948 w 507773"/>
              <a:gd name="connsiteY4" fmla="*/ 1098044 h 1201992"/>
              <a:gd name="connsiteX5" fmla="*/ 507773 w 507773"/>
              <a:gd name="connsiteY5" fmla="*/ 1098044 h 1201992"/>
              <a:gd name="connsiteX6" fmla="*/ 507773 w 507773"/>
              <a:gd name="connsiteY6" fmla="*/ 1201992 h 1201992"/>
              <a:gd name="connsiteX7" fmla="*/ 0 w 507773"/>
              <a:gd name="connsiteY7" fmla="*/ 1201992 h 1201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7773" h="1201992">
                <a:moveTo>
                  <a:pt x="0" y="0"/>
                </a:moveTo>
                <a:lnTo>
                  <a:pt x="507773" y="0"/>
                </a:lnTo>
                <a:lnTo>
                  <a:pt x="507773" y="103948"/>
                </a:lnTo>
                <a:lnTo>
                  <a:pt x="103948" y="103948"/>
                </a:lnTo>
                <a:lnTo>
                  <a:pt x="103948" y="1098044"/>
                </a:lnTo>
                <a:lnTo>
                  <a:pt x="507773" y="1098044"/>
                </a:lnTo>
                <a:lnTo>
                  <a:pt x="507773" y="1201992"/>
                </a:lnTo>
                <a:lnTo>
                  <a:pt x="0" y="1201992"/>
                </a:lnTo>
                <a:close/>
              </a:path>
            </a:pathLst>
          </a:custGeom>
          <a:solidFill>
            <a:srgbClr val="FFD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B6E9C17A-25E6-4F08-A206-7B714A1F71D4}"/>
              </a:ext>
            </a:extLst>
          </p:cNvPr>
          <p:cNvCxnSpPr>
            <a:cxnSpLocks/>
          </p:cNvCxnSpPr>
          <p:nvPr/>
        </p:nvCxnSpPr>
        <p:spPr>
          <a:xfrm>
            <a:off x="4265295" y="6021699"/>
            <a:ext cx="527685" cy="421011"/>
          </a:xfrm>
          <a:prstGeom prst="bentConnector3">
            <a:avLst>
              <a:gd name="adj1" fmla="val 3791"/>
            </a:avLst>
          </a:prstGeom>
          <a:ln w="38100">
            <a:solidFill>
              <a:srgbClr val="1D37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2541C04-A065-4A12-B01D-72CC57337402}"/>
              </a:ext>
            </a:extLst>
          </p:cNvPr>
          <p:cNvSpPr txBox="1"/>
          <p:nvPr/>
        </p:nvSpPr>
        <p:spPr>
          <a:xfrm>
            <a:off x="4792980" y="6255183"/>
            <a:ext cx="334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자신</a:t>
            </a:r>
            <a:r>
              <a:rPr lang="en-US" altLang="ko-KR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함수</a:t>
            </a:r>
            <a:r>
              <a:rPr lang="en-US" altLang="ko-KR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의 코드를 실행할 권리</a:t>
            </a:r>
            <a:endParaRPr lang="ko-KR" altLang="en-US" dirty="0">
              <a:solidFill>
                <a:schemeClr val="bg1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308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C3EFFE65-6117-4F06-8C81-0BEF215DAD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3694" r="86306">
                        <a14:foregroundMark x1="41720" y1="39649" x2="41720" y2="39649"/>
                        <a14:foregroundMark x1="66879" y1="43860" x2="66879" y2="43860"/>
                        <a14:foregroundMark x1="84076" y1="45614" x2="84076" y2="45614"/>
                      </a14:backgroundRemoval>
                    </a14:imgEffect>
                  </a14:imgLayer>
                </a14:imgProps>
              </a:ext>
            </a:extLst>
          </a:blip>
          <a:srcRect l="4618" r="4618"/>
          <a:stretch/>
        </p:blipFill>
        <p:spPr>
          <a:xfrm>
            <a:off x="414398" y="4548669"/>
            <a:ext cx="2714625" cy="271462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55B4503-8F04-4FE3-A109-D8E2A86593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0690" y1="29371" x2="20690" y2="29371"/>
                        <a14:foregroundMark x1="35423" y1="37063" x2="35423" y2="37063"/>
                        <a14:foregroundMark x1="52351" y1="43357" x2="52351" y2="43357"/>
                      </a14:backgroundRemoval>
                    </a14:imgEffect>
                  </a14:imgLayer>
                </a14:imgProps>
              </a:ext>
            </a:extLst>
          </a:blip>
          <a:srcRect l="7076" t="2974" r="3268" b="-2974"/>
          <a:stretch/>
        </p:blipFill>
        <p:spPr>
          <a:xfrm>
            <a:off x="9053452" y="4543906"/>
            <a:ext cx="2724150" cy="272415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3BE3ABA-28B8-4B37-83CB-989B0C2B7BDD}"/>
              </a:ext>
            </a:extLst>
          </p:cNvPr>
          <p:cNvSpPr/>
          <p:nvPr/>
        </p:nvSpPr>
        <p:spPr>
          <a:xfrm>
            <a:off x="3119495" y="2210765"/>
            <a:ext cx="5924429" cy="4464000"/>
          </a:xfrm>
          <a:prstGeom prst="roundRect">
            <a:avLst>
              <a:gd name="adj" fmla="val 4396"/>
            </a:avLst>
          </a:prstGeom>
          <a:noFill/>
          <a:ln w="38100">
            <a:solidFill>
              <a:srgbClr val="28493A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845B27-5CEA-4AC6-9FA8-B43B5F293908}"/>
              </a:ext>
            </a:extLst>
          </p:cNvPr>
          <p:cNvSpPr txBox="1"/>
          <p:nvPr/>
        </p:nvSpPr>
        <p:spPr>
          <a:xfrm>
            <a:off x="3356656" y="2463616"/>
            <a:ext cx="32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대표님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</a:t>
            </a:r>
          </a:p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개발자를 더 채용해주세요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!!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1E3068-A8FA-4843-B974-9CF00374CC32}"/>
              </a:ext>
            </a:extLst>
          </p:cNvPr>
          <p:cNvSpPr txBox="1"/>
          <p:nvPr/>
        </p:nvSpPr>
        <p:spPr>
          <a:xfrm>
            <a:off x="6551271" y="3124678"/>
            <a:ext cx="2407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그렇게 합니다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.</a:t>
            </a:r>
          </a:p>
          <a:p>
            <a:pPr algn="r"/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거기 가만히 계세요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54903D-F1D0-4D74-928C-519B75916197}"/>
              </a:ext>
            </a:extLst>
          </p:cNvPr>
          <p:cNvSpPr txBox="1"/>
          <p:nvPr/>
        </p:nvSpPr>
        <p:spPr>
          <a:xfrm>
            <a:off x="3356656" y="4026136"/>
            <a:ext cx="1342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( ??!! )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819952-B18F-4B04-83C5-F82DBF13E969}"/>
              </a:ext>
            </a:extLst>
          </p:cNvPr>
          <p:cNvSpPr txBox="1"/>
          <p:nvPr/>
        </p:nvSpPr>
        <p:spPr>
          <a:xfrm>
            <a:off x="5544273" y="4485048"/>
            <a:ext cx="3414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(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채용공고등록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지원자 연락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면접진행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연봉협상 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… ) </a:t>
            </a:r>
            <a:endParaRPr lang="ko-KR" altLang="en-US" sz="20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88B875-29D5-4664-B573-1D5812B4A39B}"/>
              </a:ext>
            </a:extLst>
          </p:cNvPr>
          <p:cNvSpPr txBox="1"/>
          <p:nvPr/>
        </p:nvSpPr>
        <p:spPr>
          <a:xfrm>
            <a:off x="3356656" y="5552038"/>
            <a:ext cx="3414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( </a:t>
            </a:r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궁금해서 과정을 </a:t>
            </a:r>
            <a:r>
              <a:rPr lang="ko-KR" altLang="en-US" sz="2000" dirty="0" err="1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지켜봄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… </a:t>
            </a:r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일하러 못 가고 계속 서있음 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)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9E8C8F-40AC-4BB1-83BE-8666FC5EC022}"/>
              </a:ext>
            </a:extLst>
          </p:cNvPr>
          <p:cNvSpPr txBox="1"/>
          <p:nvPr/>
        </p:nvSpPr>
        <p:spPr>
          <a:xfrm>
            <a:off x="3019752" y="649303"/>
            <a:ext cx="6123914" cy="1373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[ </a:t>
            </a:r>
            <a:r>
              <a:rPr lang="ko-KR" altLang="en-US" sz="4000" dirty="0" err="1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블록킹</a:t>
            </a:r>
            <a:r>
              <a:rPr lang="ko-KR" altLang="en-US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– </a:t>
            </a:r>
            <a:r>
              <a:rPr lang="ko-KR" altLang="en-US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동기 </a:t>
            </a:r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]</a:t>
            </a:r>
          </a:p>
          <a:p>
            <a:pPr algn="ctr">
              <a:lnSpc>
                <a:spcPct val="200000"/>
              </a:lnSpc>
            </a:pPr>
            <a:r>
              <a:rPr lang="ko-KR" altLang="en-US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제어권을 넘겨주지 않고 결과값에 관심 </a:t>
            </a:r>
            <a:r>
              <a:rPr lang="en-US" altLang="ko-KR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2729437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C3EFFE65-6117-4F06-8C81-0BEF215DAD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3694" r="86306">
                        <a14:foregroundMark x1="41720" y1="39649" x2="41720" y2="39649"/>
                        <a14:foregroundMark x1="66879" y1="43860" x2="66879" y2="43860"/>
                        <a14:foregroundMark x1="84076" y1="45614" x2="84076" y2="45614"/>
                      </a14:backgroundRemoval>
                    </a14:imgEffect>
                  </a14:imgLayer>
                </a14:imgProps>
              </a:ext>
            </a:extLst>
          </a:blip>
          <a:srcRect l="4618" r="4618"/>
          <a:stretch/>
        </p:blipFill>
        <p:spPr>
          <a:xfrm>
            <a:off x="414398" y="4548669"/>
            <a:ext cx="2714625" cy="271462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55B4503-8F04-4FE3-A109-D8E2A86593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0690" y1="29371" x2="20690" y2="29371"/>
                        <a14:foregroundMark x1="35423" y1="37063" x2="35423" y2="37063"/>
                        <a14:foregroundMark x1="52351" y1="43357" x2="52351" y2="43357"/>
                      </a14:backgroundRemoval>
                    </a14:imgEffect>
                  </a14:imgLayer>
                </a14:imgProps>
              </a:ext>
            </a:extLst>
          </a:blip>
          <a:srcRect l="7076" t="2974" r="3268" b="-2974"/>
          <a:stretch/>
        </p:blipFill>
        <p:spPr>
          <a:xfrm>
            <a:off x="9053452" y="4543906"/>
            <a:ext cx="2724150" cy="272415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3BE3ABA-28B8-4B37-83CB-989B0C2B7BDD}"/>
              </a:ext>
            </a:extLst>
          </p:cNvPr>
          <p:cNvSpPr/>
          <p:nvPr/>
        </p:nvSpPr>
        <p:spPr>
          <a:xfrm>
            <a:off x="3119495" y="2210765"/>
            <a:ext cx="5924429" cy="4464000"/>
          </a:xfrm>
          <a:prstGeom prst="roundRect">
            <a:avLst>
              <a:gd name="adj" fmla="val 4396"/>
            </a:avLst>
          </a:prstGeom>
          <a:noFill/>
          <a:ln w="38100">
            <a:solidFill>
              <a:srgbClr val="28493A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845B27-5CEA-4AC6-9FA8-B43B5F293908}"/>
              </a:ext>
            </a:extLst>
          </p:cNvPr>
          <p:cNvSpPr txBox="1"/>
          <p:nvPr/>
        </p:nvSpPr>
        <p:spPr>
          <a:xfrm>
            <a:off x="3356656" y="2463616"/>
            <a:ext cx="32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대표님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</a:t>
            </a:r>
          </a:p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개발자를 더 채용해주세요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!!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1E3068-A8FA-4843-B974-9CF00374CC32}"/>
              </a:ext>
            </a:extLst>
          </p:cNvPr>
          <p:cNvSpPr txBox="1"/>
          <p:nvPr/>
        </p:nvSpPr>
        <p:spPr>
          <a:xfrm>
            <a:off x="6551271" y="3124678"/>
            <a:ext cx="2407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그렇게 합니다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.</a:t>
            </a:r>
          </a:p>
          <a:p>
            <a:pPr algn="r"/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거기 가만히 계세요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54903D-F1D0-4D74-928C-519B75916197}"/>
              </a:ext>
            </a:extLst>
          </p:cNvPr>
          <p:cNvSpPr txBox="1"/>
          <p:nvPr/>
        </p:nvSpPr>
        <p:spPr>
          <a:xfrm>
            <a:off x="3356656" y="4026136"/>
            <a:ext cx="1342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( ??!! )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819952-B18F-4B04-83C5-F82DBF13E969}"/>
              </a:ext>
            </a:extLst>
          </p:cNvPr>
          <p:cNvSpPr txBox="1"/>
          <p:nvPr/>
        </p:nvSpPr>
        <p:spPr>
          <a:xfrm>
            <a:off x="5544273" y="4485048"/>
            <a:ext cx="3414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(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채용공고등록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지원자 연락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면접진행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연봉협상 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… ) </a:t>
            </a:r>
            <a:endParaRPr lang="ko-KR" altLang="en-US" sz="20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88B875-29D5-4664-B573-1D5812B4A39B}"/>
              </a:ext>
            </a:extLst>
          </p:cNvPr>
          <p:cNvSpPr txBox="1"/>
          <p:nvPr/>
        </p:nvSpPr>
        <p:spPr>
          <a:xfrm>
            <a:off x="3356656" y="5552038"/>
            <a:ext cx="45776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( </a:t>
            </a:r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그냥 한 말이고 안 궁금한데 붙잡혀서 다른 업무 못 하고 계속 서있음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… ) </a:t>
            </a:r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9E8C8F-40AC-4BB1-83BE-8666FC5EC022}"/>
              </a:ext>
            </a:extLst>
          </p:cNvPr>
          <p:cNvSpPr txBox="1"/>
          <p:nvPr/>
        </p:nvSpPr>
        <p:spPr>
          <a:xfrm>
            <a:off x="3019752" y="649303"/>
            <a:ext cx="6123914" cy="1373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[ </a:t>
            </a:r>
            <a:r>
              <a:rPr lang="ko-KR" altLang="en-US" sz="4000" dirty="0" err="1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블록킹</a:t>
            </a:r>
            <a:r>
              <a:rPr lang="ko-KR" altLang="en-US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– </a:t>
            </a:r>
            <a:r>
              <a:rPr lang="ko-KR" altLang="en-US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비동기 </a:t>
            </a:r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]</a:t>
            </a:r>
          </a:p>
          <a:p>
            <a:pPr algn="ctr">
              <a:lnSpc>
                <a:spcPct val="200000"/>
              </a:lnSpc>
            </a:pPr>
            <a:r>
              <a:rPr lang="ko-KR" altLang="en-US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제어권을 넘겨주지 않고 결과값에 관심 </a:t>
            </a:r>
            <a:r>
              <a:rPr lang="en-US" altLang="ko-KR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169491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C3EFFE65-6117-4F06-8C81-0BEF215DAD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3694" r="86306">
                        <a14:foregroundMark x1="41720" y1="39649" x2="41720" y2="39649"/>
                        <a14:foregroundMark x1="66879" y1="43860" x2="66879" y2="43860"/>
                        <a14:foregroundMark x1="84076" y1="45614" x2="84076" y2="45614"/>
                      </a14:backgroundRemoval>
                    </a14:imgEffect>
                  </a14:imgLayer>
                </a14:imgProps>
              </a:ext>
            </a:extLst>
          </a:blip>
          <a:srcRect l="4618" r="4618"/>
          <a:stretch/>
        </p:blipFill>
        <p:spPr>
          <a:xfrm>
            <a:off x="414398" y="4548669"/>
            <a:ext cx="2714625" cy="271462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55B4503-8F04-4FE3-A109-D8E2A86593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0690" y1="29371" x2="20690" y2="29371"/>
                        <a14:foregroundMark x1="35423" y1="37063" x2="35423" y2="37063"/>
                        <a14:foregroundMark x1="52351" y1="43357" x2="52351" y2="43357"/>
                      </a14:backgroundRemoval>
                    </a14:imgEffect>
                  </a14:imgLayer>
                </a14:imgProps>
              </a:ext>
            </a:extLst>
          </a:blip>
          <a:srcRect l="7076" t="2974" r="3268" b="-2974"/>
          <a:stretch/>
        </p:blipFill>
        <p:spPr>
          <a:xfrm>
            <a:off x="9053452" y="4543906"/>
            <a:ext cx="2724150" cy="272415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3BE3ABA-28B8-4B37-83CB-989B0C2B7BDD}"/>
              </a:ext>
            </a:extLst>
          </p:cNvPr>
          <p:cNvSpPr/>
          <p:nvPr/>
        </p:nvSpPr>
        <p:spPr>
          <a:xfrm>
            <a:off x="3119495" y="1665066"/>
            <a:ext cx="5924429" cy="5009699"/>
          </a:xfrm>
          <a:prstGeom prst="roundRect">
            <a:avLst>
              <a:gd name="adj" fmla="val 4396"/>
            </a:avLst>
          </a:prstGeom>
          <a:noFill/>
          <a:ln w="38100">
            <a:solidFill>
              <a:srgbClr val="28493A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845B27-5CEA-4AC6-9FA8-B43B5F293908}"/>
              </a:ext>
            </a:extLst>
          </p:cNvPr>
          <p:cNvSpPr txBox="1"/>
          <p:nvPr/>
        </p:nvSpPr>
        <p:spPr>
          <a:xfrm>
            <a:off x="3356656" y="1806130"/>
            <a:ext cx="32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대표님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</a:t>
            </a:r>
          </a:p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개발자를 더 채용해주세요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!!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1E3068-A8FA-4843-B974-9CF00374CC32}"/>
              </a:ext>
            </a:extLst>
          </p:cNvPr>
          <p:cNvSpPr txBox="1"/>
          <p:nvPr/>
        </p:nvSpPr>
        <p:spPr>
          <a:xfrm>
            <a:off x="5380264" y="2408302"/>
            <a:ext cx="3577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그렇게 합니다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.</a:t>
            </a:r>
          </a:p>
          <a:p>
            <a:pPr algn="r"/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가서 하던 업무 계속 하세요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~</a:t>
            </a:r>
            <a:endParaRPr lang="ko-KR" altLang="en-US" sz="20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54903D-F1D0-4D74-928C-519B75916197}"/>
              </a:ext>
            </a:extLst>
          </p:cNvPr>
          <p:cNvSpPr txBox="1"/>
          <p:nvPr/>
        </p:nvSpPr>
        <p:spPr>
          <a:xfrm>
            <a:off x="3356656" y="3228945"/>
            <a:ext cx="1342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넵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819952-B18F-4B04-83C5-F82DBF13E969}"/>
              </a:ext>
            </a:extLst>
          </p:cNvPr>
          <p:cNvSpPr txBox="1"/>
          <p:nvPr/>
        </p:nvSpPr>
        <p:spPr>
          <a:xfrm>
            <a:off x="5629392" y="3585418"/>
            <a:ext cx="3414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(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채용공고등록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지원자 연락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면접진행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연봉협상 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… ) </a:t>
            </a:r>
            <a:endParaRPr lang="ko-KR" altLang="en-US" sz="20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88B875-29D5-4664-B573-1D5812B4A39B}"/>
              </a:ext>
            </a:extLst>
          </p:cNvPr>
          <p:cNvSpPr txBox="1"/>
          <p:nvPr/>
        </p:nvSpPr>
        <p:spPr>
          <a:xfrm>
            <a:off x="3356656" y="4194280"/>
            <a:ext cx="2023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채용하셨나요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?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9E8C8F-40AC-4BB1-83BE-8666FC5EC022}"/>
              </a:ext>
            </a:extLst>
          </p:cNvPr>
          <p:cNvSpPr txBox="1"/>
          <p:nvPr/>
        </p:nvSpPr>
        <p:spPr>
          <a:xfrm>
            <a:off x="3034043" y="223403"/>
            <a:ext cx="6123914" cy="1373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[ </a:t>
            </a:r>
            <a:r>
              <a:rPr lang="ko-KR" altLang="en-US" sz="4000" dirty="0" err="1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논블록킹</a:t>
            </a:r>
            <a:r>
              <a:rPr lang="ko-KR" altLang="en-US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– </a:t>
            </a:r>
            <a:r>
              <a:rPr lang="ko-KR" altLang="en-US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동기 </a:t>
            </a:r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]</a:t>
            </a:r>
          </a:p>
          <a:p>
            <a:pPr algn="ctr">
              <a:lnSpc>
                <a:spcPct val="200000"/>
              </a:lnSpc>
            </a:pPr>
            <a:r>
              <a:rPr lang="ko-KR" altLang="en-US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제어권을 바로</a:t>
            </a:r>
            <a:r>
              <a:rPr lang="en-US" altLang="ko-KR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넘겨주고 결과값에 관심 </a:t>
            </a:r>
            <a:r>
              <a:rPr lang="en-US" altLang="ko-KR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525CC4-5335-408E-8AA7-7844E15C3A20}"/>
              </a:ext>
            </a:extLst>
          </p:cNvPr>
          <p:cNvSpPr txBox="1"/>
          <p:nvPr/>
        </p:nvSpPr>
        <p:spPr>
          <a:xfrm>
            <a:off x="7271657" y="4537204"/>
            <a:ext cx="1685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err="1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아직입니다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.</a:t>
            </a:r>
            <a:endParaRPr lang="ko-KR" altLang="en-US" sz="20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37D843-2903-49C1-AF42-0CE85F6FE89F}"/>
              </a:ext>
            </a:extLst>
          </p:cNvPr>
          <p:cNvSpPr txBox="1"/>
          <p:nvPr/>
        </p:nvSpPr>
        <p:spPr>
          <a:xfrm>
            <a:off x="3356656" y="4909209"/>
            <a:ext cx="2023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채용하셨나요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?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EB96D4-C5C4-4D83-B000-E33A1D00956E}"/>
              </a:ext>
            </a:extLst>
          </p:cNvPr>
          <p:cNvSpPr txBox="1"/>
          <p:nvPr/>
        </p:nvSpPr>
        <p:spPr>
          <a:xfrm>
            <a:off x="7242467" y="5309319"/>
            <a:ext cx="1685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…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아직요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.</a:t>
            </a:r>
            <a:endParaRPr lang="ko-KR" altLang="en-US" sz="20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8277FC-2556-4B74-A6FB-8C1573ED0DD1}"/>
              </a:ext>
            </a:extLst>
          </p:cNvPr>
          <p:cNvSpPr txBox="1"/>
          <p:nvPr/>
        </p:nvSpPr>
        <p:spPr>
          <a:xfrm>
            <a:off x="3342583" y="5619176"/>
            <a:ext cx="2023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채용하셨나요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?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3EEFBF-365E-46AB-BCDC-2C85CE59D22B}"/>
              </a:ext>
            </a:extLst>
          </p:cNvPr>
          <p:cNvSpPr txBox="1"/>
          <p:nvPr/>
        </p:nvSpPr>
        <p:spPr>
          <a:xfrm>
            <a:off x="7242467" y="5992042"/>
            <a:ext cx="1685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아직요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~!!!</a:t>
            </a:r>
            <a:endParaRPr lang="ko-KR" altLang="en-US" sz="20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0655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C3EFFE65-6117-4F06-8C81-0BEF215DAD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3694" r="86306">
                        <a14:foregroundMark x1="41720" y1="39649" x2="41720" y2="39649"/>
                        <a14:foregroundMark x1="66879" y1="43860" x2="66879" y2="43860"/>
                        <a14:foregroundMark x1="84076" y1="45614" x2="84076" y2="45614"/>
                      </a14:backgroundRemoval>
                    </a14:imgEffect>
                  </a14:imgLayer>
                </a14:imgProps>
              </a:ext>
            </a:extLst>
          </a:blip>
          <a:srcRect l="4618" r="4618"/>
          <a:stretch/>
        </p:blipFill>
        <p:spPr>
          <a:xfrm>
            <a:off x="414398" y="4548669"/>
            <a:ext cx="2714625" cy="271462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55B4503-8F04-4FE3-A109-D8E2A86593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0690" y1="29371" x2="20690" y2="29371"/>
                        <a14:foregroundMark x1="35423" y1="37063" x2="35423" y2="37063"/>
                        <a14:foregroundMark x1="52351" y1="43357" x2="52351" y2="43357"/>
                      </a14:backgroundRemoval>
                    </a14:imgEffect>
                  </a14:imgLayer>
                </a14:imgProps>
              </a:ext>
            </a:extLst>
          </a:blip>
          <a:srcRect l="7076" t="2974" r="3268" b="-2974"/>
          <a:stretch/>
        </p:blipFill>
        <p:spPr>
          <a:xfrm>
            <a:off x="9053452" y="4543906"/>
            <a:ext cx="2724150" cy="272415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3BE3ABA-28B8-4B37-83CB-989B0C2B7BDD}"/>
              </a:ext>
            </a:extLst>
          </p:cNvPr>
          <p:cNvSpPr/>
          <p:nvPr/>
        </p:nvSpPr>
        <p:spPr>
          <a:xfrm>
            <a:off x="3119495" y="2210765"/>
            <a:ext cx="5924429" cy="4464000"/>
          </a:xfrm>
          <a:prstGeom prst="roundRect">
            <a:avLst>
              <a:gd name="adj" fmla="val 4396"/>
            </a:avLst>
          </a:prstGeom>
          <a:noFill/>
          <a:ln w="38100">
            <a:solidFill>
              <a:srgbClr val="28493A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845B27-5CEA-4AC6-9FA8-B43B5F293908}"/>
              </a:ext>
            </a:extLst>
          </p:cNvPr>
          <p:cNvSpPr txBox="1"/>
          <p:nvPr/>
        </p:nvSpPr>
        <p:spPr>
          <a:xfrm>
            <a:off x="3356656" y="2463616"/>
            <a:ext cx="3287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대표님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</a:t>
            </a:r>
          </a:p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개발자를 더 채용해주세요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!!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2819952-B18F-4B04-83C5-F82DBF13E969}"/>
              </a:ext>
            </a:extLst>
          </p:cNvPr>
          <p:cNvSpPr txBox="1"/>
          <p:nvPr/>
        </p:nvSpPr>
        <p:spPr>
          <a:xfrm>
            <a:off x="5544273" y="4247403"/>
            <a:ext cx="3414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(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채용공고등록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지원자 연락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면접진행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, </a:t>
            </a:r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연봉협상 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… ) </a:t>
            </a:r>
            <a:endParaRPr lang="ko-KR" altLang="en-US" sz="20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88B875-29D5-4664-B573-1D5812B4A39B}"/>
              </a:ext>
            </a:extLst>
          </p:cNvPr>
          <p:cNvSpPr txBox="1"/>
          <p:nvPr/>
        </p:nvSpPr>
        <p:spPr>
          <a:xfrm>
            <a:off x="3323143" y="5052829"/>
            <a:ext cx="3817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( </a:t>
            </a:r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돌아가서 하던 일 계속 하는 중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) </a:t>
            </a:r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9E8C8F-40AC-4BB1-83BE-8666FC5EC022}"/>
              </a:ext>
            </a:extLst>
          </p:cNvPr>
          <p:cNvSpPr txBox="1"/>
          <p:nvPr/>
        </p:nvSpPr>
        <p:spPr>
          <a:xfrm>
            <a:off x="3019752" y="649303"/>
            <a:ext cx="6123914" cy="1373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[ </a:t>
            </a:r>
            <a:r>
              <a:rPr lang="ko-KR" altLang="en-US" sz="4000" dirty="0" err="1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논블록킹</a:t>
            </a:r>
            <a:r>
              <a:rPr lang="ko-KR" altLang="en-US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– </a:t>
            </a:r>
            <a:r>
              <a:rPr lang="ko-KR" altLang="en-US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비동기 </a:t>
            </a:r>
            <a:r>
              <a:rPr lang="en-US" altLang="ko-KR" sz="40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]</a:t>
            </a:r>
          </a:p>
          <a:p>
            <a:pPr algn="ctr">
              <a:lnSpc>
                <a:spcPct val="200000"/>
              </a:lnSpc>
            </a:pPr>
            <a:r>
              <a:rPr lang="ko-KR" altLang="en-US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제어권을 바로 넘겨주고 결과값에 관심 </a:t>
            </a:r>
            <a:r>
              <a:rPr lang="en-US" altLang="ko-KR" sz="2500" dirty="0">
                <a:solidFill>
                  <a:srgbClr val="1D372C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B8F88B-CEF7-4942-BFDE-DBF00D97889C}"/>
              </a:ext>
            </a:extLst>
          </p:cNvPr>
          <p:cNvSpPr txBox="1"/>
          <p:nvPr/>
        </p:nvSpPr>
        <p:spPr>
          <a:xfrm>
            <a:off x="5791062" y="3148914"/>
            <a:ext cx="31677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그렇게 합니다</a:t>
            </a:r>
            <a:r>
              <a:rPr lang="en-US" altLang="ko-KR" sz="18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.</a:t>
            </a:r>
          </a:p>
          <a:p>
            <a:pPr algn="r"/>
            <a:r>
              <a:rPr lang="ko-KR" altLang="en-US" sz="18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가서 하던 업무 계속 하세요</a:t>
            </a:r>
            <a:r>
              <a:rPr lang="en-US" altLang="ko-KR" sz="18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~</a:t>
            </a:r>
            <a:endParaRPr lang="ko-KR" altLang="en-US" sz="18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BD9707-81F8-489E-955F-B21C713E60E6}"/>
              </a:ext>
            </a:extLst>
          </p:cNvPr>
          <p:cNvSpPr txBox="1"/>
          <p:nvPr/>
        </p:nvSpPr>
        <p:spPr>
          <a:xfrm>
            <a:off x="3356656" y="3761605"/>
            <a:ext cx="1342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넵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!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857215-E947-4EA0-B6A8-070B4F7BD008}"/>
              </a:ext>
            </a:extLst>
          </p:cNvPr>
          <p:cNvSpPr txBox="1"/>
          <p:nvPr/>
        </p:nvSpPr>
        <p:spPr>
          <a:xfrm>
            <a:off x="5432907" y="5643820"/>
            <a:ext cx="3414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채용 완료했습니다</a:t>
            </a:r>
            <a:r>
              <a:rPr lang="en-US" altLang="ko-KR" sz="2000" dirty="0">
                <a:ln w="3175">
                  <a:solidFill>
                    <a:schemeClr val="bg2">
                      <a:lumMod val="75000"/>
                    </a:schemeClr>
                  </a:solidFill>
                </a:ln>
                <a:solidFill>
                  <a:srgbClr val="667859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~!</a:t>
            </a:r>
            <a:endParaRPr lang="ko-KR" altLang="en-US" sz="2000" dirty="0">
              <a:ln w="3175">
                <a:solidFill>
                  <a:schemeClr val="bg2">
                    <a:lumMod val="75000"/>
                  </a:schemeClr>
                </a:solidFill>
              </a:ln>
              <a:solidFill>
                <a:srgbClr val="667859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04A388-E1A3-4D56-BBA6-9037EA7BCCB0}"/>
              </a:ext>
            </a:extLst>
          </p:cNvPr>
          <p:cNvSpPr txBox="1"/>
          <p:nvPr/>
        </p:nvSpPr>
        <p:spPr>
          <a:xfrm>
            <a:off x="3323143" y="6059778"/>
            <a:ext cx="3817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감사합니다</a:t>
            </a:r>
            <a:r>
              <a:rPr lang="en-US" altLang="ko-KR" sz="2000" dirty="0">
                <a:ln w="3175">
                  <a:solidFill>
                    <a:schemeClr val="bg2">
                      <a:lumMod val="50000"/>
                    </a:schemeClr>
                  </a:solidFill>
                </a:ln>
                <a:solidFill>
                  <a:srgbClr val="87A277"/>
                </a:solidFill>
                <a:latin typeface="DX하늘구름" panose="02020600000000000000" pitchFamily="18" charset="-127"/>
                <a:ea typeface="DX하늘구름" panose="02020600000000000000" pitchFamily="18" charset="-127"/>
              </a:rPr>
              <a:t>~!!</a:t>
            </a:r>
            <a:endParaRPr lang="ko-KR" altLang="en-US" sz="2000" dirty="0">
              <a:ln w="3175">
                <a:solidFill>
                  <a:schemeClr val="bg2">
                    <a:lumMod val="50000"/>
                  </a:schemeClr>
                </a:solidFill>
              </a:ln>
              <a:solidFill>
                <a:srgbClr val="87A277"/>
              </a:solidFill>
              <a:latin typeface="DX하늘구름" panose="02020600000000000000" pitchFamily="18" charset="-127"/>
              <a:ea typeface="DX하늘구름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6148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535</Words>
  <Application>Microsoft Office PowerPoint</Application>
  <PresentationFormat>와이드스크린</PresentationFormat>
  <Paragraphs>106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5" baseType="lpstr">
      <vt:lpstr>나눔스퀘어 Bold</vt:lpstr>
      <vt:lpstr>나눔고딕코딩</vt:lpstr>
      <vt:lpstr>Noto Sans CJK KR Regular</vt:lpstr>
      <vt:lpstr>DX하늘구름</vt:lpstr>
      <vt:lpstr>나눔스퀘어_ac Light</vt:lpstr>
      <vt:lpstr>나눔스퀘어 Light</vt:lpstr>
      <vt:lpstr>나눔스퀘어 ExtraBold</vt:lpstr>
      <vt:lpstr>나눔스퀘어_ac ExtraBold</vt:lpstr>
      <vt:lpstr>맑은 고딕</vt:lpstr>
      <vt:lpstr>나눔명조</vt:lpstr>
      <vt:lpstr>나눔스퀘어_ac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김예진</dc:creator>
  <cp:lastModifiedBy>김예진</cp:lastModifiedBy>
  <cp:revision>117</cp:revision>
  <dcterms:created xsi:type="dcterms:W3CDTF">2022-04-06T15:07:40Z</dcterms:created>
  <dcterms:modified xsi:type="dcterms:W3CDTF">2022-04-10T16:36:01Z</dcterms:modified>
</cp:coreProperties>
</file>

<file path=docProps/thumbnail.jpeg>
</file>